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docProps/app.xml" ContentType="application/vnd.openxmlformats-officedocument.extended-properties+xml"/>
  <Override PartName="/docProps/core.xml" ContentType="application/vnd.openxmlformats-package.core-properties+xml"/>
  <Override PartName="/ppt/changesInfos/changesInfo1.xml" ContentType="application/vnd.ms-powerpoint.changesinfo+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Override PartName="/ppt/slides/slide23.xml" ContentType="application/vnd.openxmlformats-officedocument.presentationml.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revisionInfo.xml" ContentType="application/vnd.ms-powerpoint.revisioninfo+xml"/>
  <Override PartName="/ppt/notesSlides/notesSlide22.xml" ContentType="application/vnd.openxmlformats-officedocument.presentationml.notesSlide+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5"/>
  </p:notesMasterIdLst>
  <p:sldIdLst>
    <p:sldId id="256" r:id="rId2"/>
    <p:sldId id="281" r:id="rId3"/>
    <p:sldId id="1254" r:id="rId4"/>
    <p:sldId id="1271" r:id="rId5"/>
    <p:sldId id="1244" r:id="rId6"/>
    <p:sldId id="1247" r:id="rId7"/>
    <p:sldId id="1245" r:id="rId8"/>
    <p:sldId id="1246" r:id="rId9"/>
    <p:sldId id="1258" r:id="rId10"/>
    <p:sldId id="1248" r:id="rId11"/>
    <p:sldId id="1261" r:id="rId12"/>
    <p:sldId id="1249" r:id="rId13"/>
    <p:sldId id="1250" r:id="rId14"/>
    <p:sldId id="1264" r:id="rId15"/>
    <p:sldId id="1265" r:id="rId16"/>
    <p:sldId id="1266" r:id="rId17"/>
    <p:sldId id="1268" r:id="rId18"/>
    <p:sldId id="1269" r:id="rId19"/>
    <p:sldId id="1270" r:id="rId20"/>
    <p:sldId id="1272" r:id="rId21"/>
    <p:sldId id="275" r:id="rId22"/>
    <p:sldId id="1236" r:id="rId23"/>
    <p:sldId id="1237" r:id="rId24"/>
  </p:sldIdLst>
  <p:sldSz cx="9144000" cy="5143500" type="screen16x9"/>
  <p:notesSz cx="5143500" cy="9144000"/>
  <p:custDataLst>
    <p:tags r:id="rId26"/>
  </p:custData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B0B9"/>
    <a:srgbClr val="00148C"/>
    <a:srgbClr val="753BB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624E781-B266-5527-78E0-9AC7A15F105F}" v="1" dt="2026-09-02T11:37:32.971"/>
    <p1510:client id="{7A4F6F73-BBAC-498F-9DE7-BA53D7718FBF}" v="8" dt="2026-09-01T15:53:57.699"/>
    <p1510:client id="{BB30149A-4CAD-4FE8-3199-EEBE320F3FF3}" v="15" dt="2026-09-01T15:54:20.51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gs" Target="tags/tag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customXml" Target="../customXml/item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33" Type="http://schemas.openxmlformats.org/officeDocument/2006/relationships/customXml" Target="../customXml/item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 Id="rId35" Type="http://schemas.openxmlformats.org/officeDocument/2006/relationships/customXml" Target="../customXml/item3.xml"/><Relationship Id="rId8" Type="http://schemas.openxmlformats.org/officeDocument/2006/relationships/slide" Target="slides/slide7.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shmina Raghwani" userId="290c2638-16cb-4a70-ac05-071356be0a99" providerId="ADAL" clId="{1B873FFE-ACB7-4E6D-B86B-EFD503948BAA}"/>
    <pc:docChg chg="custSel modSld">
      <pc:chgData name="Ashmina Raghwani" userId="290c2638-16cb-4a70-ac05-071356be0a99" providerId="ADAL" clId="{1B873FFE-ACB7-4E6D-B86B-EFD503948BAA}" dt="2026-08-28T11:21:25.657" v="505" actId="20577"/>
      <pc:docMkLst>
        <pc:docMk/>
      </pc:docMkLst>
      <pc:sldChg chg="modNotesTx">
        <pc:chgData name="Ashmina Raghwani" userId="290c2638-16cb-4a70-ac05-071356be0a99" providerId="ADAL" clId="{1B873FFE-ACB7-4E6D-B86B-EFD503948BAA}" dt="2026-08-28T11:06:14.616" v="68" actId="20577"/>
        <pc:sldMkLst>
          <pc:docMk/>
          <pc:sldMk cId="0" sldId="256"/>
        </pc:sldMkLst>
      </pc:sldChg>
      <pc:sldChg chg="modNotesTx">
        <pc:chgData name="Ashmina Raghwani" userId="290c2638-16cb-4a70-ac05-071356be0a99" providerId="ADAL" clId="{1B873FFE-ACB7-4E6D-B86B-EFD503948BAA}" dt="2026-08-28T11:09:34.191" v="123" actId="20577"/>
        <pc:sldMkLst>
          <pc:docMk/>
          <pc:sldMk cId="0" sldId="281"/>
        </pc:sldMkLst>
      </pc:sldChg>
      <pc:sldChg chg="modNotesTx">
        <pc:chgData name="Ashmina Raghwani" userId="290c2638-16cb-4a70-ac05-071356be0a99" providerId="ADAL" clId="{1B873FFE-ACB7-4E6D-B86B-EFD503948BAA}" dt="2026-08-28T11:20:36.222" v="503" actId="20577"/>
        <pc:sldMkLst>
          <pc:docMk/>
          <pc:sldMk cId="0" sldId="1236"/>
        </pc:sldMkLst>
      </pc:sldChg>
      <pc:sldChg chg="modNotesTx">
        <pc:chgData name="Ashmina Raghwani" userId="290c2638-16cb-4a70-ac05-071356be0a99" providerId="ADAL" clId="{1B873FFE-ACB7-4E6D-B86B-EFD503948BAA}" dt="2026-08-28T11:10:23.577" v="139" actId="20577"/>
        <pc:sldMkLst>
          <pc:docMk/>
          <pc:sldMk cId="0" sldId="1244"/>
        </pc:sldMkLst>
      </pc:sldChg>
      <pc:sldChg chg="modNotesTx">
        <pc:chgData name="Ashmina Raghwani" userId="290c2638-16cb-4a70-ac05-071356be0a99" providerId="ADAL" clId="{1B873FFE-ACB7-4E6D-B86B-EFD503948BAA}" dt="2026-08-28T11:11:11.999" v="159" actId="20577"/>
        <pc:sldMkLst>
          <pc:docMk/>
          <pc:sldMk cId="0" sldId="1245"/>
        </pc:sldMkLst>
      </pc:sldChg>
      <pc:sldChg chg="modNotesTx">
        <pc:chgData name="Ashmina Raghwani" userId="290c2638-16cb-4a70-ac05-071356be0a99" providerId="ADAL" clId="{1B873FFE-ACB7-4E6D-B86B-EFD503948BAA}" dt="2026-08-28T11:12:32.011" v="189" actId="20577"/>
        <pc:sldMkLst>
          <pc:docMk/>
          <pc:sldMk cId="0" sldId="1246"/>
        </pc:sldMkLst>
      </pc:sldChg>
      <pc:sldChg chg="modSp mod modNotesTx">
        <pc:chgData name="Ashmina Raghwani" userId="290c2638-16cb-4a70-ac05-071356be0a99" providerId="ADAL" clId="{1B873FFE-ACB7-4E6D-B86B-EFD503948BAA}" dt="2026-08-28T11:21:25.657" v="505" actId="20577"/>
        <pc:sldMkLst>
          <pc:docMk/>
          <pc:sldMk cId="0" sldId="1247"/>
        </pc:sldMkLst>
        <pc:spChg chg="mod">
          <ac:chgData name="Ashmina Raghwani" userId="290c2638-16cb-4a70-ac05-071356be0a99" providerId="ADAL" clId="{1B873FFE-ACB7-4E6D-B86B-EFD503948BAA}" dt="2026-08-28T11:21:25.657" v="505" actId="20577"/>
          <ac:spMkLst>
            <pc:docMk/>
            <pc:sldMk cId="0" sldId="1247"/>
            <ac:spMk id="5" creationId="{00000000-0000-0000-0000-000000000000}"/>
          </ac:spMkLst>
        </pc:spChg>
      </pc:sldChg>
      <pc:sldChg chg="modNotesTx">
        <pc:chgData name="Ashmina Raghwani" userId="290c2638-16cb-4a70-ac05-071356be0a99" providerId="ADAL" clId="{1B873FFE-ACB7-4E6D-B86B-EFD503948BAA}" dt="2026-08-28T11:11:40.063" v="168" actId="20577"/>
        <pc:sldMkLst>
          <pc:docMk/>
          <pc:sldMk cId="0" sldId="1249"/>
        </pc:sldMkLst>
      </pc:sldChg>
      <pc:sldChg chg="modNotesTx">
        <pc:chgData name="Ashmina Raghwani" userId="290c2638-16cb-4a70-ac05-071356be0a99" providerId="ADAL" clId="{1B873FFE-ACB7-4E6D-B86B-EFD503948BAA}" dt="2026-08-28T11:11:57.328" v="175" actId="20577"/>
        <pc:sldMkLst>
          <pc:docMk/>
          <pc:sldMk cId="0" sldId="1250"/>
        </pc:sldMkLst>
      </pc:sldChg>
      <pc:sldChg chg="modNotesTx">
        <pc:chgData name="Ashmina Raghwani" userId="290c2638-16cb-4a70-ac05-071356be0a99" providerId="ADAL" clId="{1B873FFE-ACB7-4E6D-B86B-EFD503948BAA}" dt="2026-08-28T11:11:22.558" v="163" actId="20577"/>
        <pc:sldMkLst>
          <pc:docMk/>
          <pc:sldMk cId="0" sldId="1258"/>
        </pc:sldMkLst>
      </pc:sldChg>
      <pc:sldChg chg="modNotesTx">
        <pc:chgData name="Ashmina Raghwani" userId="290c2638-16cb-4a70-ac05-071356be0a99" providerId="ADAL" clId="{1B873FFE-ACB7-4E6D-B86B-EFD503948BAA}" dt="2026-08-28T11:12:41.855" v="195" actId="20577"/>
        <pc:sldMkLst>
          <pc:docMk/>
          <pc:sldMk cId="0" sldId="1261"/>
        </pc:sldMkLst>
      </pc:sldChg>
      <pc:sldChg chg="modNotesTx">
        <pc:chgData name="Ashmina Raghwani" userId="290c2638-16cb-4a70-ac05-071356be0a99" providerId="ADAL" clId="{1B873FFE-ACB7-4E6D-B86B-EFD503948BAA}" dt="2026-08-28T11:13:05.215" v="202" actId="20577"/>
        <pc:sldMkLst>
          <pc:docMk/>
          <pc:sldMk cId="0" sldId="1264"/>
        </pc:sldMkLst>
      </pc:sldChg>
      <pc:sldChg chg="modNotesTx">
        <pc:chgData name="Ashmina Raghwani" userId="290c2638-16cb-4a70-ac05-071356be0a99" providerId="ADAL" clId="{1B873FFE-ACB7-4E6D-B86B-EFD503948BAA}" dt="2026-08-28T11:13:10.872" v="208" actId="20577"/>
        <pc:sldMkLst>
          <pc:docMk/>
          <pc:sldMk cId="0" sldId="1265"/>
        </pc:sldMkLst>
      </pc:sldChg>
      <pc:sldChg chg="modNotesTx">
        <pc:chgData name="Ashmina Raghwani" userId="290c2638-16cb-4a70-ac05-071356be0a99" providerId="ADAL" clId="{1B873FFE-ACB7-4E6D-B86B-EFD503948BAA}" dt="2026-08-28T11:13:17.863" v="211" actId="20577"/>
        <pc:sldMkLst>
          <pc:docMk/>
          <pc:sldMk cId="0" sldId="1266"/>
        </pc:sldMkLst>
      </pc:sldChg>
      <pc:sldChg chg="modNotesTx">
        <pc:chgData name="Ashmina Raghwani" userId="290c2638-16cb-4a70-ac05-071356be0a99" providerId="ADAL" clId="{1B873FFE-ACB7-4E6D-B86B-EFD503948BAA}" dt="2026-08-28T11:14:08.176" v="226" actId="20577"/>
        <pc:sldMkLst>
          <pc:docMk/>
          <pc:sldMk cId="0" sldId="1268"/>
        </pc:sldMkLst>
      </pc:sldChg>
      <pc:sldChg chg="modNotesTx">
        <pc:chgData name="Ashmina Raghwani" userId="290c2638-16cb-4a70-ac05-071356be0a99" providerId="ADAL" clId="{1B873FFE-ACB7-4E6D-B86B-EFD503948BAA}" dt="2026-08-28T11:14:17.232" v="235" actId="6549"/>
        <pc:sldMkLst>
          <pc:docMk/>
          <pc:sldMk cId="0" sldId="1269"/>
        </pc:sldMkLst>
      </pc:sldChg>
      <pc:sldChg chg="modNotesTx">
        <pc:chgData name="Ashmina Raghwani" userId="290c2638-16cb-4a70-ac05-071356be0a99" providerId="ADAL" clId="{1B873FFE-ACB7-4E6D-B86B-EFD503948BAA}" dt="2026-08-28T11:17:24.646" v="492" actId="113"/>
        <pc:sldMkLst>
          <pc:docMk/>
          <pc:sldMk cId="3521538002" sldId="1270"/>
        </pc:sldMkLst>
      </pc:sldChg>
      <pc:sldChg chg="modNotesTx">
        <pc:chgData name="Ashmina Raghwani" userId="290c2638-16cb-4a70-ac05-071356be0a99" providerId="ADAL" clId="{1B873FFE-ACB7-4E6D-B86B-EFD503948BAA}" dt="2026-08-28T11:16:35.540" v="482" actId="113"/>
        <pc:sldMkLst>
          <pc:docMk/>
          <pc:sldMk cId="2145435171" sldId="1272"/>
        </pc:sldMkLst>
      </pc:sldChg>
    </pc:docChg>
  </pc:docChgLst>
  <pc:docChgLst>
    <pc:chgData name="Lucy Harwood" userId="a86d1477-8d2d-436d-8963-159a9c90c69a" providerId="ADAL" clId="{D996D99E-B08C-4173-9B68-FF20A520C31A}"/>
    <pc:docChg chg="undo custSel addSld delSld modSld">
      <pc:chgData name="Lucy Harwood" userId="a86d1477-8d2d-436d-8963-159a9c90c69a" providerId="ADAL" clId="{D996D99E-B08C-4173-9B68-FF20A520C31A}" dt="2026-08-27T11:12:28.933" v="864" actId="255"/>
      <pc:docMkLst>
        <pc:docMk/>
      </pc:docMkLst>
      <pc:sldChg chg="modTransition">
        <pc:chgData name="Lucy Harwood" userId="a86d1477-8d2d-436d-8963-159a9c90c69a" providerId="ADAL" clId="{D996D99E-B08C-4173-9B68-FF20A520C31A}" dt="2026-08-12T15:23:02.175" v="670"/>
        <pc:sldMkLst>
          <pc:docMk/>
          <pc:sldMk cId="0" sldId="281"/>
        </pc:sldMkLst>
      </pc:sldChg>
      <pc:sldChg chg="modSp mod modTransition">
        <pc:chgData name="Lucy Harwood" userId="a86d1477-8d2d-436d-8963-159a9c90c69a" providerId="ADAL" clId="{D996D99E-B08C-4173-9B68-FF20A520C31A}" dt="2026-08-12T15:23:09.796" v="672"/>
        <pc:sldMkLst>
          <pc:docMk/>
          <pc:sldMk cId="0" sldId="1244"/>
        </pc:sldMkLst>
        <pc:spChg chg="mod">
          <ac:chgData name="Lucy Harwood" userId="a86d1477-8d2d-436d-8963-159a9c90c69a" providerId="ADAL" clId="{D996D99E-B08C-4173-9B68-FF20A520C31A}" dt="2026-08-12T14:50:58.129" v="203" actId="1076"/>
          <ac:spMkLst>
            <pc:docMk/>
            <pc:sldMk cId="0" sldId="1244"/>
            <ac:spMk id="22" creationId="{00000000-0000-0000-0000-000000000000}"/>
          </ac:spMkLst>
        </pc:spChg>
      </pc:sldChg>
      <pc:sldChg chg="modSp mod modTransition">
        <pc:chgData name="Lucy Harwood" userId="a86d1477-8d2d-436d-8963-159a9c90c69a" providerId="ADAL" clId="{D996D99E-B08C-4173-9B68-FF20A520C31A}" dt="2026-08-12T15:23:14.967" v="674"/>
        <pc:sldMkLst>
          <pc:docMk/>
          <pc:sldMk cId="0" sldId="1245"/>
        </pc:sldMkLst>
        <pc:spChg chg="mod">
          <ac:chgData name="Lucy Harwood" userId="a86d1477-8d2d-436d-8963-159a9c90c69a" providerId="ADAL" clId="{D996D99E-B08C-4173-9B68-FF20A520C31A}" dt="2026-08-12T14:23:33.798" v="53" actId="20577"/>
          <ac:spMkLst>
            <pc:docMk/>
            <pc:sldMk cId="0" sldId="1245"/>
            <ac:spMk id="14" creationId="{00000000-0000-0000-0000-000000000000}"/>
          </ac:spMkLst>
        </pc:spChg>
      </pc:sldChg>
      <pc:sldChg chg="modSp mod modTransition">
        <pc:chgData name="Lucy Harwood" userId="a86d1477-8d2d-436d-8963-159a9c90c69a" providerId="ADAL" clId="{D996D99E-B08C-4173-9B68-FF20A520C31A}" dt="2026-08-12T15:23:17.556" v="675"/>
        <pc:sldMkLst>
          <pc:docMk/>
          <pc:sldMk cId="0" sldId="1246"/>
        </pc:sldMkLst>
        <pc:spChg chg="mod">
          <ac:chgData name="Lucy Harwood" userId="a86d1477-8d2d-436d-8963-159a9c90c69a" providerId="ADAL" clId="{D996D99E-B08C-4173-9B68-FF20A520C31A}" dt="2026-08-12T14:24:09.460" v="83" actId="20577"/>
          <ac:spMkLst>
            <pc:docMk/>
            <pc:sldMk cId="0" sldId="1246"/>
            <ac:spMk id="4" creationId="{00000000-0000-0000-0000-000000000000}"/>
          </ac:spMkLst>
        </pc:spChg>
      </pc:sldChg>
      <pc:sldChg chg="modTransition">
        <pc:chgData name="Lucy Harwood" userId="a86d1477-8d2d-436d-8963-159a9c90c69a" providerId="ADAL" clId="{D996D99E-B08C-4173-9B68-FF20A520C31A}" dt="2026-08-12T15:23:12.238" v="673"/>
        <pc:sldMkLst>
          <pc:docMk/>
          <pc:sldMk cId="0" sldId="1247"/>
        </pc:sldMkLst>
      </pc:sldChg>
      <pc:sldChg chg="modTransition">
        <pc:chgData name="Lucy Harwood" userId="a86d1477-8d2d-436d-8963-159a9c90c69a" providerId="ADAL" clId="{D996D99E-B08C-4173-9B68-FF20A520C31A}" dt="2026-08-12T15:23:23.278" v="677"/>
        <pc:sldMkLst>
          <pc:docMk/>
          <pc:sldMk cId="0" sldId="1248"/>
        </pc:sldMkLst>
      </pc:sldChg>
      <pc:sldChg chg="modSp mod modTransition">
        <pc:chgData name="Lucy Harwood" userId="a86d1477-8d2d-436d-8963-159a9c90c69a" providerId="ADAL" clId="{D996D99E-B08C-4173-9B68-FF20A520C31A}" dt="2026-08-12T15:23:29.605" v="679"/>
        <pc:sldMkLst>
          <pc:docMk/>
          <pc:sldMk cId="0" sldId="1249"/>
        </pc:sldMkLst>
        <pc:spChg chg="mod">
          <ac:chgData name="Lucy Harwood" userId="a86d1477-8d2d-436d-8963-159a9c90c69a" providerId="ADAL" clId="{D996D99E-B08C-4173-9B68-FF20A520C31A}" dt="2026-08-12T14:53:19.942" v="295" actId="20577"/>
          <ac:spMkLst>
            <pc:docMk/>
            <pc:sldMk cId="0" sldId="1249"/>
            <ac:spMk id="4" creationId="{00000000-0000-0000-0000-000000000000}"/>
          </ac:spMkLst>
        </pc:spChg>
        <pc:spChg chg="mod">
          <ac:chgData name="Lucy Harwood" userId="a86d1477-8d2d-436d-8963-159a9c90c69a" providerId="ADAL" clId="{D996D99E-B08C-4173-9B68-FF20A520C31A}" dt="2026-08-12T14:51:58.402" v="223" actId="115"/>
          <ac:spMkLst>
            <pc:docMk/>
            <pc:sldMk cId="0" sldId="1249"/>
            <ac:spMk id="5" creationId="{00000000-0000-0000-0000-000000000000}"/>
          </ac:spMkLst>
        </pc:spChg>
      </pc:sldChg>
      <pc:sldChg chg="modSp mod modTransition modNotesTx">
        <pc:chgData name="Lucy Harwood" userId="a86d1477-8d2d-436d-8963-159a9c90c69a" providerId="ADAL" clId="{D996D99E-B08C-4173-9B68-FF20A520C31A}" dt="2026-08-12T15:23:31.488" v="680"/>
        <pc:sldMkLst>
          <pc:docMk/>
          <pc:sldMk cId="0" sldId="1250"/>
        </pc:sldMkLst>
        <pc:spChg chg="mod">
          <ac:chgData name="Lucy Harwood" userId="a86d1477-8d2d-436d-8963-159a9c90c69a" providerId="ADAL" clId="{D996D99E-B08C-4173-9B68-FF20A520C31A}" dt="2026-08-12T14:59:15.534" v="344" actId="20577"/>
          <ac:spMkLst>
            <pc:docMk/>
            <pc:sldMk cId="0" sldId="1250"/>
            <ac:spMk id="21" creationId="{00000000-0000-0000-0000-000000000000}"/>
          </ac:spMkLst>
        </pc:spChg>
      </pc:sldChg>
      <pc:sldChg chg="addSp modSp mod modTransition">
        <pc:chgData name="Lucy Harwood" userId="a86d1477-8d2d-436d-8963-159a9c90c69a" providerId="ADAL" clId="{D996D99E-B08C-4173-9B68-FF20A520C31A}" dt="2026-08-12T15:23:19.397" v="676"/>
        <pc:sldMkLst>
          <pc:docMk/>
          <pc:sldMk cId="0" sldId="1258"/>
        </pc:sldMkLst>
        <pc:spChg chg="add mod">
          <ac:chgData name="Lucy Harwood" userId="a86d1477-8d2d-436d-8963-159a9c90c69a" providerId="ADAL" clId="{D996D99E-B08C-4173-9B68-FF20A520C31A}" dt="2026-08-12T14:27:47.381" v="202" actId="255"/>
          <ac:spMkLst>
            <pc:docMk/>
            <pc:sldMk cId="0" sldId="1258"/>
            <ac:spMk id="5" creationId="{965A4DCB-53E3-4567-DD95-D955C84FEEE9}"/>
          </ac:spMkLst>
        </pc:spChg>
        <pc:spChg chg="mod">
          <ac:chgData name="Lucy Harwood" userId="a86d1477-8d2d-436d-8963-159a9c90c69a" providerId="ADAL" clId="{D996D99E-B08C-4173-9B68-FF20A520C31A}" dt="2026-08-12T14:26:21.549" v="84" actId="1076"/>
          <ac:spMkLst>
            <pc:docMk/>
            <pc:sldMk cId="0" sldId="1258"/>
            <ac:spMk id="25" creationId="{00000000-0000-0000-0000-000000000000}"/>
          </ac:spMkLst>
        </pc:spChg>
        <pc:spChg chg="mod">
          <ac:chgData name="Lucy Harwood" userId="a86d1477-8d2d-436d-8963-159a9c90c69a" providerId="ADAL" clId="{D996D99E-B08C-4173-9B68-FF20A520C31A}" dt="2026-08-12T14:26:28.627" v="85" actId="1076"/>
          <ac:spMkLst>
            <pc:docMk/>
            <pc:sldMk cId="0" sldId="1258"/>
            <ac:spMk id="28" creationId="{00000000-0000-0000-0000-000000000000}"/>
          </ac:spMkLst>
        </pc:spChg>
      </pc:sldChg>
      <pc:sldChg chg="modSp mod modTransition">
        <pc:chgData name="Lucy Harwood" userId="a86d1477-8d2d-436d-8963-159a9c90c69a" providerId="ADAL" clId="{D996D99E-B08C-4173-9B68-FF20A520C31A}" dt="2026-08-12T15:23:27.289" v="678"/>
        <pc:sldMkLst>
          <pc:docMk/>
          <pc:sldMk cId="0" sldId="1261"/>
        </pc:sldMkLst>
        <pc:spChg chg="mod">
          <ac:chgData name="Lucy Harwood" userId="a86d1477-8d2d-436d-8963-159a9c90c69a" providerId="ADAL" clId="{D996D99E-B08C-4173-9B68-FF20A520C31A}" dt="2026-08-12T14:51:45.189" v="222" actId="115"/>
          <ac:spMkLst>
            <pc:docMk/>
            <pc:sldMk cId="0" sldId="1261"/>
            <ac:spMk id="5" creationId="{00000000-0000-0000-0000-000000000000}"/>
          </ac:spMkLst>
        </pc:spChg>
      </pc:sldChg>
      <pc:sldChg chg="modTransition">
        <pc:chgData name="Lucy Harwood" userId="a86d1477-8d2d-436d-8963-159a9c90c69a" providerId="ADAL" clId="{D996D99E-B08C-4173-9B68-FF20A520C31A}" dt="2026-08-12T15:23:34.181" v="681"/>
        <pc:sldMkLst>
          <pc:docMk/>
          <pc:sldMk cId="0" sldId="1264"/>
        </pc:sldMkLst>
      </pc:sldChg>
      <pc:sldChg chg="modTransition">
        <pc:chgData name="Lucy Harwood" userId="a86d1477-8d2d-436d-8963-159a9c90c69a" providerId="ADAL" clId="{D996D99E-B08C-4173-9B68-FF20A520C31A}" dt="2026-08-12T15:23:36.385" v="682"/>
        <pc:sldMkLst>
          <pc:docMk/>
          <pc:sldMk cId="0" sldId="1265"/>
        </pc:sldMkLst>
      </pc:sldChg>
      <pc:sldChg chg="modTransition">
        <pc:chgData name="Lucy Harwood" userId="a86d1477-8d2d-436d-8963-159a9c90c69a" providerId="ADAL" clId="{D996D99E-B08C-4173-9B68-FF20A520C31A}" dt="2026-08-12T15:23:39.629" v="683"/>
        <pc:sldMkLst>
          <pc:docMk/>
          <pc:sldMk cId="0" sldId="1266"/>
        </pc:sldMkLst>
      </pc:sldChg>
      <pc:sldChg chg="modSp mod modTransition">
        <pc:chgData name="Lucy Harwood" userId="a86d1477-8d2d-436d-8963-159a9c90c69a" providerId="ADAL" clId="{D996D99E-B08C-4173-9B68-FF20A520C31A}" dt="2026-08-12T15:23:41.281" v="684"/>
        <pc:sldMkLst>
          <pc:docMk/>
          <pc:sldMk cId="0" sldId="1268"/>
        </pc:sldMkLst>
        <pc:spChg chg="mod">
          <ac:chgData name="Lucy Harwood" userId="a86d1477-8d2d-436d-8963-159a9c90c69a" providerId="ADAL" clId="{D996D99E-B08C-4173-9B68-FF20A520C31A}" dt="2026-08-12T15:22:38.524" v="669" actId="113"/>
          <ac:spMkLst>
            <pc:docMk/>
            <pc:sldMk cId="0" sldId="1268"/>
            <ac:spMk id="5" creationId="{00000000-0000-0000-0000-000000000000}"/>
          </ac:spMkLst>
        </pc:spChg>
      </pc:sldChg>
      <pc:sldChg chg="modSp mod modTransition">
        <pc:chgData name="Lucy Harwood" userId="a86d1477-8d2d-436d-8963-159a9c90c69a" providerId="ADAL" clId="{D996D99E-B08C-4173-9B68-FF20A520C31A}" dt="2026-08-12T15:23:43.539" v="685"/>
        <pc:sldMkLst>
          <pc:docMk/>
          <pc:sldMk cId="0" sldId="1269"/>
        </pc:sldMkLst>
        <pc:spChg chg="mod">
          <ac:chgData name="Lucy Harwood" userId="a86d1477-8d2d-436d-8963-159a9c90c69a" providerId="ADAL" clId="{D996D99E-B08C-4173-9B68-FF20A520C31A}" dt="2026-08-12T14:22:34.474" v="51" actId="20577"/>
          <ac:spMkLst>
            <pc:docMk/>
            <pc:sldMk cId="0" sldId="1269"/>
            <ac:spMk id="34" creationId="{00000000-0000-0000-0000-000000000000}"/>
          </ac:spMkLst>
        </pc:spChg>
      </pc:sldChg>
      <pc:sldChg chg="modTransition">
        <pc:chgData name="Lucy Harwood" userId="a86d1477-8d2d-436d-8963-159a9c90c69a" providerId="ADAL" clId="{D996D99E-B08C-4173-9B68-FF20A520C31A}" dt="2026-08-12T15:23:45.689" v="686"/>
        <pc:sldMkLst>
          <pc:docMk/>
          <pc:sldMk cId="3521538002" sldId="1270"/>
        </pc:sldMkLst>
      </pc:sldChg>
      <pc:sldChg chg="modSp mod modTransition">
        <pc:chgData name="Lucy Harwood" userId="a86d1477-8d2d-436d-8963-159a9c90c69a" providerId="ADAL" clId="{D996D99E-B08C-4173-9B68-FF20A520C31A}" dt="2026-08-12T15:23:05.798" v="671"/>
        <pc:sldMkLst>
          <pc:docMk/>
          <pc:sldMk cId="540090623" sldId="1271"/>
        </pc:sldMkLst>
        <pc:spChg chg="mod">
          <ac:chgData name="Lucy Harwood" userId="a86d1477-8d2d-436d-8963-159a9c90c69a" providerId="ADAL" clId="{D996D99E-B08C-4173-9B68-FF20A520C31A}" dt="2026-08-12T14:23:23.368" v="52" actId="113"/>
          <ac:spMkLst>
            <pc:docMk/>
            <pc:sldMk cId="540090623" sldId="1271"/>
            <ac:spMk id="3" creationId="{6D353447-D0C4-7D5A-86FA-7F5AF9028BF7}"/>
          </ac:spMkLst>
        </pc:spChg>
        <pc:spChg chg="mod">
          <ac:chgData name="Lucy Harwood" userId="a86d1477-8d2d-436d-8963-159a9c90c69a" providerId="ADAL" clId="{D996D99E-B08C-4173-9B68-FF20A520C31A}" dt="2026-08-12T14:26:38.724" v="87" actId="27636"/>
          <ac:spMkLst>
            <pc:docMk/>
            <pc:sldMk cId="540090623" sldId="1271"/>
            <ac:spMk id="4" creationId="{9F3E452F-B28E-C4BA-22FC-05353926F557}"/>
          </ac:spMkLst>
        </pc:spChg>
      </pc:sldChg>
      <pc:sldChg chg="addSp delSp modSp add mod">
        <pc:chgData name="Lucy Harwood" userId="a86d1477-8d2d-436d-8963-159a9c90c69a" providerId="ADAL" clId="{D996D99E-B08C-4173-9B68-FF20A520C31A}" dt="2026-08-27T11:12:28.933" v="864" actId="255"/>
        <pc:sldMkLst>
          <pc:docMk/>
          <pc:sldMk cId="2145435171" sldId="1272"/>
        </pc:sldMkLst>
        <pc:spChg chg="mod">
          <ac:chgData name="Lucy Harwood" userId="a86d1477-8d2d-436d-8963-159a9c90c69a" providerId="ADAL" clId="{D996D99E-B08C-4173-9B68-FF20A520C31A}" dt="2026-08-27T11:06:06.809" v="810" actId="1076"/>
          <ac:spMkLst>
            <pc:docMk/>
            <pc:sldMk cId="2145435171" sldId="1272"/>
            <ac:spMk id="5" creationId="{D20129AC-B0D1-37FE-252E-DE7E57BFE29F}"/>
          </ac:spMkLst>
        </pc:spChg>
        <pc:spChg chg="mod">
          <ac:chgData name="Lucy Harwood" userId="a86d1477-8d2d-436d-8963-159a9c90c69a" providerId="ADAL" clId="{D996D99E-B08C-4173-9B68-FF20A520C31A}" dt="2026-08-27T11:12:28.933" v="864" actId="255"/>
          <ac:spMkLst>
            <pc:docMk/>
            <pc:sldMk cId="2145435171" sldId="1272"/>
            <ac:spMk id="15" creationId="{76FB0A91-296F-5DF9-EEB8-CC744FBA8FD0}"/>
          </ac:spMkLst>
        </pc:spChg>
        <pc:spChg chg="add mod">
          <ac:chgData name="Lucy Harwood" userId="a86d1477-8d2d-436d-8963-159a9c90c69a" providerId="ADAL" clId="{D996D99E-B08C-4173-9B68-FF20A520C31A}" dt="2026-08-27T11:08:56.709" v="861" actId="164"/>
          <ac:spMkLst>
            <pc:docMk/>
            <pc:sldMk cId="2145435171" sldId="1272"/>
            <ac:spMk id="16" creationId="{27BDC3DA-41F1-09EA-8482-9F25CB4E396E}"/>
          </ac:spMkLst>
        </pc:spChg>
        <pc:grpChg chg="add mod">
          <ac:chgData name="Lucy Harwood" userId="a86d1477-8d2d-436d-8963-159a9c90c69a" providerId="ADAL" clId="{D996D99E-B08C-4173-9B68-FF20A520C31A}" dt="2026-08-27T11:08:56.709" v="861" actId="164"/>
          <ac:grpSpMkLst>
            <pc:docMk/>
            <pc:sldMk cId="2145435171" sldId="1272"/>
            <ac:grpSpMk id="17" creationId="{11AAD5AB-4290-2752-5427-C30E69306A85}"/>
          </ac:grpSpMkLst>
        </pc:grpChg>
        <pc:picChg chg="mod">
          <ac:chgData name="Lucy Harwood" userId="a86d1477-8d2d-436d-8963-159a9c90c69a" providerId="ADAL" clId="{D996D99E-B08C-4173-9B68-FF20A520C31A}" dt="2026-08-27T11:04:02.428" v="759" actId="1076"/>
          <ac:picMkLst>
            <pc:docMk/>
            <pc:sldMk cId="2145435171" sldId="1272"/>
            <ac:picMk id="3" creationId="{79B83A84-E4E0-E729-B92D-4432C36876B1}"/>
          </ac:picMkLst>
        </pc:picChg>
        <pc:picChg chg="add mod ord">
          <ac:chgData name="Lucy Harwood" userId="a86d1477-8d2d-436d-8963-159a9c90c69a" providerId="ADAL" clId="{D996D99E-B08C-4173-9B68-FF20A520C31A}" dt="2026-08-27T10:52:43.354" v="694" actId="167"/>
          <ac:picMkLst>
            <pc:docMk/>
            <pc:sldMk cId="2145435171" sldId="1272"/>
            <ac:picMk id="7" creationId="{0787DF52-3151-A3AD-65C9-4523EDF601AA}"/>
          </ac:picMkLst>
        </pc:picChg>
        <pc:picChg chg="add mod">
          <ac:chgData name="Lucy Harwood" userId="a86d1477-8d2d-436d-8963-159a9c90c69a" providerId="ADAL" clId="{D996D99E-B08C-4173-9B68-FF20A520C31A}" dt="2026-08-27T11:08:56.709" v="861" actId="164"/>
          <ac:picMkLst>
            <pc:docMk/>
            <pc:sldMk cId="2145435171" sldId="1272"/>
            <ac:picMk id="9" creationId="{B5FC1BB2-625F-3180-EEFF-1F795D54FFA1}"/>
          </ac:picMkLst>
        </pc:picChg>
      </pc:sldChg>
    </pc:docChg>
  </pc:docChgLst>
  <pc:docChgLst>
    <pc:chgData name="Guest User" userId="S::urn:spo:tenantanon#294fa279-3e66-42f4-b6dd-20181bf59efb::" providerId="AD" clId="Web-{FA96AC9F-5145-0F79-4B10-A27BE7F16910}"/>
    <pc:docChg chg="modSld">
      <pc:chgData name="Guest User" userId="S::urn:spo:tenantanon#294fa279-3e66-42f4-b6dd-20181bf59efb::" providerId="AD" clId="Web-{FA96AC9F-5145-0F79-4B10-A27BE7F16910}" dt="2026-09-02T12:39:52.105" v="1"/>
      <pc:docMkLst>
        <pc:docMk/>
      </pc:docMkLst>
      <pc:sldChg chg="modNotes">
        <pc:chgData name="Guest User" userId="S::urn:spo:tenantanon#294fa279-3e66-42f4-b6dd-20181bf59efb::" providerId="AD" clId="Web-{FA96AC9F-5145-0F79-4B10-A27BE7F16910}" dt="2026-09-02T12:39:52.105" v="1"/>
        <pc:sldMkLst>
          <pc:docMk/>
          <pc:sldMk cId="0" sldId="1269"/>
        </pc:sldMkLst>
      </pc:sldChg>
    </pc:docChg>
  </pc:docChgLst>
  <pc:docChgLst>
    <pc:chgData name="Guest User" userId="S::urn:spo:tenantanon#294fa279-3e66-42f4-b6dd-20181bf59efb::" providerId="AD" clId="Web-{0624E781-B266-5527-78E0-9AC7A15F105F}"/>
    <pc:docChg chg="modSld">
      <pc:chgData name="Guest User" userId="S::urn:spo:tenantanon#294fa279-3e66-42f4-b6dd-20181bf59efb::" providerId="AD" clId="Web-{0624E781-B266-5527-78E0-9AC7A15F105F}" dt="2026-09-02T11:42:35.292" v="199"/>
      <pc:docMkLst>
        <pc:docMk/>
      </pc:docMkLst>
      <pc:sldChg chg="modNotes">
        <pc:chgData name="Guest User" userId="S::urn:spo:tenantanon#294fa279-3e66-42f4-b6dd-20181bf59efb::" providerId="AD" clId="Web-{0624E781-B266-5527-78E0-9AC7A15F105F}" dt="2026-09-02T11:42:35.292" v="199"/>
        <pc:sldMkLst>
          <pc:docMk/>
          <pc:sldMk cId="0" sldId="275"/>
        </pc:sldMkLst>
      </pc:sldChg>
      <pc:sldChg chg="modNotes">
        <pc:chgData name="Guest User" userId="S::urn:spo:tenantanon#294fa279-3e66-42f4-b6dd-20181bf59efb::" providerId="AD" clId="Web-{0624E781-B266-5527-78E0-9AC7A15F105F}" dt="2026-09-02T11:31:00.804" v="61"/>
        <pc:sldMkLst>
          <pc:docMk/>
          <pc:sldMk cId="0" sldId="281"/>
        </pc:sldMkLst>
      </pc:sldChg>
      <pc:sldChg chg="modNotes">
        <pc:chgData name="Guest User" userId="S::urn:spo:tenantanon#294fa279-3e66-42f4-b6dd-20181bf59efb::" providerId="AD" clId="Web-{0624E781-B266-5527-78E0-9AC7A15F105F}" dt="2026-09-02T11:35:27.905" v="85"/>
        <pc:sldMkLst>
          <pc:docMk/>
          <pc:sldMk cId="0" sldId="1245"/>
        </pc:sldMkLst>
      </pc:sldChg>
      <pc:sldChg chg="modNotes">
        <pc:chgData name="Guest User" userId="S::urn:spo:tenantanon#294fa279-3e66-42f4-b6dd-20181bf59efb::" providerId="AD" clId="Web-{0624E781-B266-5527-78E0-9AC7A15F105F}" dt="2026-09-02T11:36:40.782" v="101"/>
        <pc:sldMkLst>
          <pc:docMk/>
          <pc:sldMk cId="0" sldId="1246"/>
        </pc:sldMkLst>
      </pc:sldChg>
      <pc:sldChg chg="modNotes">
        <pc:chgData name="Guest User" userId="S::urn:spo:tenantanon#294fa279-3e66-42f4-b6dd-20181bf59efb::" providerId="AD" clId="Web-{0624E781-B266-5527-78E0-9AC7A15F105F}" dt="2026-09-02T11:37:32.612" v="115"/>
        <pc:sldMkLst>
          <pc:docMk/>
          <pc:sldMk cId="0" sldId="1258"/>
        </pc:sldMkLst>
      </pc:sldChg>
      <pc:sldChg chg="modNotes">
        <pc:chgData name="Guest User" userId="S::urn:spo:tenantanon#294fa279-3e66-42f4-b6dd-20181bf59efb::" providerId="AD" clId="Web-{0624E781-B266-5527-78E0-9AC7A15F105F}" dt="2026-09-02T11:38:31.535" v="122"/>
        <pc:sldMkLst>
          <pc:docMk/>
          <pc:sldMk cId="0" sldId="1264"/>
        </pc:sldMkLst>
      </pc:sldChg>
      <pc:sldChg chg="modNotes">
        <pc:chgData name="Guest User" userId="S::urn:spo:tenantanon#294fa279-3e66-42f4-b6dd-20181bf59efb::" providerId="AD" clId="Web-{0624E781-B266-5527-78E0-9AC7A15F105F}" dt="2026-09-02T11:40:19.663" v="130"/>
        <pc:sldMkLst>
          <pc:docMk/>
          <pc:sldMk cId="0" sldId="1266"/>
        </pc:sldMkLst>
      </pc:sldChg>
      <pc:sldChg chg="modNotes">
        <pc:chgData name="Guest User" userId="S::urn:spo:tenantanon#294fa279-3e66-42f4-b6dd-20181bf59efb::" providerId="AD" clId="Web-{0624E781-B266-5527-78E0-9AC7A15F105F}" dt="2026-09-02T11:41:48.400" v="155"/>
        <pc:sldMkLst>
          <pc:docMk/>
          <pc:sldMk cId="0" sldId="1269"/>
        </pc:sldMkLst>
      </pc:sldChg>
      <pc:sldChg chg="modNotes">
        <pc:chgData name="Guest User" userId="S::urn:spo:tenantanon#294fa279-3e66-42f4-b6dd-20181bf59efb::" providerId="AD" clId="Web-{0624E781-B266-5527-78E0-9AC7A15F105F}" dt="2026-09-02T11:31:07.867" v="63"/>
        <pc:sldMkLst>
          <pc:docMk/>
          <pc:sldMk cId="540090623" sldId="1271"/>
        </pc:sldMkLst>
      </pc:sldChg>
    </pc:docChg>
  </pc:docChgLst>
  <pc:docChgLst>
    <pc:chgData name="Bryony Curtis" userId="45d5b7af-81ee-4b91-af20-e95efefe5dd3" providerId="ADAL" clId="{ED81D9A2-7D42-4B9B-8381-DAAE2171A7D5}"/>
    <pc:docChg chg="custSel modSld">
      <pc:chgData name="Bryony Curtis" userId="45d5b7af-81ee-4b91-af20-e95efefe5dd3" providerId="ADAL" clId="{ED81D9A2-7D42-4B9B-8381-DAAE2171A7D5}" dt="2026-09-01T15:53:57.699" v="238" actId="20577"/>
      <pc:docMkLst>
        <pc:docMk/>
      </pc:docMkLst>
      <pc:sldChg chg="delSp modSp mod">
        <pc:chgData name="Bryony Curtis" userId="45d5b7af-81ee-4b91-af20-e95efefe5dd3" providerId="ADAL" clId="{ED81D9A2-7D42-4B9B-8381-DAAE2171A7D5}" dt="2026-09-01T15:10:11.971" v="235" actId="20577"/>
        <pc:sldMkLst>
          <pc:docMk/>
          <pc:sldMk cId="0" sldId="1244"/>
        </pc:sldMkLst>
        <pc:spChg chg="mod">
          <ac:chgData name="Bryony Curtis" userId="45d5b7af-81ee-4b91-af20-e95efefe5dd3" providerId="ADAL" clId="{ED81D9A2-7D42-4B9B-8381-DAAE2171A7D5}" dt="2026-09-01T15:08:44.634" v="193" actId="6549"/>
          <ac:spMkLst>
            <pc:docMk/>
            <pc:sldMk cId="0" sldId="1244"/>
            <ac:spMk id="22" creationId="{00000000-0000-0000-0000-000000000000}"/>
          </ac:spMkLst>
        </pc:spChg>
        <pc:spChg chg="del">
          <ac:chgData name="Bryony Curtis" userId="45d5b7af-81ee-4b91-af20-e95efefe5dd3" providerId="ADAL" clId="{ED81D9A2-7D42-4B9B-8381-DAAE2171A7D5}" dt="2026-09-01T15:09:00.075" v="194" actId="478"/>
          <ac:spMkLst>
            <pc:docMk/>
            <pc:sldMk cId="0" sldId="1244"/>
            <ac:spMk id="23" creationId="{00000000-0000-0000-0000-000000000000}"/>
          </ac:spMkLst>
        </pc:spChg>
        <pc:spChg chg="del mod">
          <ac:chgData name="Bryony Curtis" userId="45d5b7af-81ee-4b91-af20-e95efefe5dd3" providerId="ADAL" clId="{ED81D9A2-7D42-4B9B-8381-DAAE2171A7D5}" dt="2026-09-01T15:09:05.053" v="196" actId="478"/>
          <ac:spMkLst>
            <pc:docMk/>
            <pc:sldMk cId="0" sldId="1244"/>
            <ac:spMk id="24" creationId="{00000000-0000-0000-0000-000000000000}"/>
          </ac:spMkLst>
        </pc:spChg>
        <pc:spChg chg="del">
          <ac:chgData name="Bryony Curtis" userId="45d5b7af-81ee-4b91-af20-e95efefe5dd3" providerId="ADAL" clId="{ED81D9A2-7D42-4B9B-8381-DAAE2171A7D5}" dt="2026-09-01T15:09:02.756" v="195" actId="478"/>
          <ac:spMkLst>
            <pc:docMk/>
            <pc:sldMk cId="0" sldId="1244"/>
            <ac:spMk id="25" creationId="{00000000-0000-0000-0000-000000000000}"/>
          </ac:spMkLst>
        </pc:spChg>
        <pc:spChg chg="mod">
          <ac:chgData name="Bryony Curtis" userId="45d5b7af-81ee-4b91-af20-e95efefe5dd3" providerId="ADAL" clId="{ED81D9A2-7D42-4B9B-8381-DAAE2171A7D5}" dt="2026-09-01T15:09:26.950" v="197" actId="1076"/>
          <ac:spMkLst>
            <pc:docMk/>
            <pc:sldMk cId="0" sldId="1244"/>
            <ac:spMk id="26" creationId="{00000000-0000-0000-0000-000000000000}"/>
          </ac:spMkLst>
        </pc:spChg>
        <pc:spChg chg="mod">
          <ac:chgData name="Bryony Curtis" userId="45d5b7af-81ee-4b91-af20-e95efefe5dd3" providerId="ADAL" clId="{ED81D9A2-7D42-4B9B-8381-DAAE2171A7D5}" dt="2026-09-01T15:09:35.553" v="199" actId="1076"/>
          <ac:spMkLst>
            <pc:docMk/>
            <pc:sldMk cId="0" sldId="1244"/>
            <ac:spMk id="27" creationId="{00000000-0000-0000-0000-000000000000}"/>
          </ac:spMkLst>
        </pc:spChg>
        <pc:spChg chg="mod">
          <ac:chgData name="Bryony Curtis" userId="45d5b7af-81ee-4b91-af20-e95efefe5dd3" providerId="ADAL" clId="{ED81D9A2-7D42-4B9B-8381-DAAE2171A7D5}" dt="2026-09-01T15:09:29.909" v="198" actId="1076"/>
          <ac:spMkLst>
            <pc:docMk/>
            <pc:sldMk cId="0" sldId="1244"/>
            <ac:spMk id="28" creationId="{00000000-0000-0000-0000-000000000000}"/>
          </ac:spMkLst>
        </pc:spChg>
        <pc:spChg chg="mod">
          <ac:chgData name="Bryony Curtis" userId="45d5b7af-81ee-4b91-af20-e95efefe5dd3" providerId="ADAL" clId="{ED81D9A2-7D42-4B9B-8381-DAAE2171A7D5}" dt="2026-09-01T15:09:56.872" v="207" actId="6549"/>
          <ac:spMkLst>
            <pc:docMk/>
            <pc:sldMk cId="0" sldId="1244"/>
            <ac:spMk id="31" creationId="{00000000-0000-0000-0000-000000000000}"/>
          </ac:spMkLst>
        </pc:spChg>
        <pc:spChg chg="del">
          <ac:chgData name="Bryony Curtis" userId="45d5b7af-81ee-4b91-af20-e95efefe5dd3" providerId="ADAL" clId="{ED81D9A2-7D42-4B9B-8381-DAAE2171A7D5}" dt="2026-09-01T15:07:58.222" v="185" actId="478"/>
          <ac:spMkLst>
            <pc:docMk/>
            <pc:sldMk cId="0" sldId="1244"/>
            <ac:spMk id="32" creationId="{00000000-0000-0000-0000-000000000000}"/>
          </ac:spMkLst>
        </pc:spChg>
        <pc:spChg chg="del">
          <ac:chgData name="Bryony Curtis" userId="45d5b7af-81ee-4b91-af20-e95efefe5dd3" providerId="ADAL" clId="{ED81D9A2-7D42-4B9B-8381-DAAE2171A7D5}" dt="2026-09-01T15:08:01.643" v="186" actId="478"/>
          <ac:spMkLst>
            <pc:docMk/>
            <pc:sldMk cId="0" sldId="1244"/>
            <ac:spMk id="34" creationId="{00000000-0000-0000-0000-000000000000}"/>
          </ac:spMkLst>
        </pc:spChg>
        <pc:spChg chg="mod">
          <ac:chgData name="Bryony Curtis" userId="45d5b7af-81ee-4b91-af20-e95efefe5dd3" providerId="ADAL" clId="{ED81D9A2-7D42-4B9B-8381-DAAE2171A7D5}" dt="2026-09-01T15:08:06.516" v="187" actId="1076"/>
          <ac:spMkLst>
            <pc:docMk/>
            <pc:sldMk cId="0" sldId="1244"/>
            <ac:spMk id="35" creationId="{00000000-0000-0000-0000-000000000000}"/>
          </ac:spMkLst>
        </pc:spChg>
        <pc:spChg chg="mod">
          <ac:chgData name="Bryony Curtis" userId="45d5b7af-81ee-4b91-af20-e95efefe5dd3" providerId="ADAL" clId="{ED81D9A2-7D42-4B9B-8381-DAAE2171A7D5}" dt="2026-09-01T15:08:16.039" v="189" actId="1076"/>
          <ac:spMkLst>
            <pc:docMk/>
            <pc:sldMk cId="0" sldId="1244"/>
            <ac:spMk id="36" creationId="{00000000-0000-0000-0000-000000000000}"/>
          </ac:spMkLst>
        </pc:spChg>
        <pc:spChg chg="mod">
          <ac:chgData name="Bryony Curtis" userId="45d5b7af-81ee-4b91-af20-e95efefe5dd3" providerId="ADAL" clId="{ED81D9A2-7D42-4B9B-8381-DAAE2171A7D5}" dt="2026-09-01T15:10:11.971" v="235" actId="20577"/>
          <ac:spMkLst>
            <pc:docMk/>
            <pc:sldMk cId="0" sldId="1244"/>
            <ac:spMk id="37" creationId="{00000000-0000-0000-0000-000000000000}"/>
          </ac:spMkLst>
        </pc:spChg>
      </pc:sldChg>
      <pc:sldChg chg="modSp mod modNotesTx">
        <pc:chgData name="Bryony Curtis" userId="45d5b7af-81ee-4b91-af20-e95efefe5dd3" providerId="ADAL" clId="{ED81D9A2-7D42-4B9B-8381-DAAE2171A7D5}" dt="2026-09-01T13:19:06.473" v="37" actId="6549"/>
        <pc:sldMkLst>
          <pc:docMk/>
          <pc:sldMk cId="0" sldId="1249"/>
        </pc:sldMkLst>
        <pc:spChg chg="mod">
          <ac:chgData name="Bryony Curtis" userId="45d5b7af-81ee-4b91-af20-e95efefe5dd3" providerId="ADAL" clId="{ED81D9A2-7D42-4B9B-8381-DAAE2171A7D5}" dt="2026-09-01T13:18:57.489" v="36" actId="313"/>
          <ac:spMkLst>
            <pc:docMk/>
            <pc:sldMk cId="0" sldId="1249"/>
            <ac:spMk id="4" creationId="{00000000-0000-0000-0000-000000000000}"/>
          </ac:spMkLst>
        </pc:spChg>
        <pc:spChg chg="mod">
          <ac:chgData name="Bryony Curtis" userId="45d5b7af-81ee-4b91-af20-e95efefe5dd3" providerId="ADAL" clId="{ED81D9A2-7D42-4B9B-8381-DAAE2171A7D5}" dt="2026-09-01T13:19:06.473" v="37" actId="6549"/>
          <ac:spMkLst>
            <pc:docMk/>
            <pc:sldMk cId="0" sldId="1249"/>
            <ac:spMk id="5" creationId="{00000000-0000-0000-0000-000000000000}"/>
          </ac:spMkLst>
        </pc:spChg>
      </pc:sldChg>
      <pc:sldChg chg="modSp mod">
        <pc:chgData name="Bryony Curtis" userId="45d5b7af-81ee-4b91-af20-e95efefe5dd3" providerId="ADAL" clId="{ED81D9A2-7D42-4B9B-8381-DAAE2171A7D5}" dt="2026-09-01T13:48:19.588" v="180" actId="20577"/>
        <pc:sldMkLst>
          <pc:docMk/>
          <pc:sldMk cId="0" sldId="1250"/>
        </pc:sldMkLst>
        <pc:spChg chg="mod">
          <ac:chgData name="Bryony Curtis" userId="45d5b7af-81ee-4b91-af20-e95efefe5dd3" providerId="ADAL" clId="{ED81D9A2-7D42-4B9B-8381-DAAE2171A7D5}" dt="2026-09-01T13:34:06.757" v="148" actId="20577"/>
          <ac:spMkLst>
            <pc:docMk/>
            <pc:sldMk cId="0" sldId="1250"/>
            <ac:spMk id="4" creationId="{00000000-0000-0000-0000-000000000000}"/>
          </ac:spMkLst>
        </pc:spChg>
        <pc:spChg chg="mod">
          <ac:chgData name="Bryony Curtis" userId="45d5b7af-81ee-4b91-af20-e95efefe5dd3" providerId="ADAL" clId="{ED81D9A2-7D42-4B9B-8381-DAAE2171A7D5}" dt="2026-09-01T13:44:40.718" v="149" actId="6549"/>
          <ac:spMkLst>
            <pc:docMk/>
            <pc:sldMk cId="0" sldId="1250"/>
            <ac:spMk id="21" creationId="{00000000-0000-0000-0000-000000000000}"/>
          </ac:spMkLst>
        </pc:spChg>
        <pc:spChg chg="mod">
          <ac:chgData name="Bryony Curtis" userId="45d5b7af-81ee-4b91-af20-e95efefe5dd3" providerId="ADAL" clId="{ED81D9A2-7D42-4B9B-8381-DAAE2171A7D5}" dt="2026-09-01T13:44:45.485" v="155" actId="20577"/>
          <ac:spMkLst>
            <pc:docMk/>
            <pc:sldMk cId="0" sldId="1250"/>
            <ac:spMk id="22" creationId="{00000000-0000-0000-0000-000000000000}"/>
          </ac:spMkLst>
        </pc:spChg>
        <pc:spChg chg="mod">
          <ac:chgData name="Bryony Curtis" userId="45d5b7af-81ee-4b91-af20-e95efefe5dd3" providerId="ADAL" clId="{ED81D9A2-7D42-4B9B-8381-DAAE2171A7D5}" dt="2026-09-01T13:44:53.076" v="160" actId="20577"/>
          <ac:spMkLst>
            <pc:docMk/>
            <pc:sldMk cId="0" sldId="1250"/>
            <ac:spMk id="24" creationId="{00000000-0000-0000-0000-000000000000}"/>
          </ac:spMkLst>
        </pc:spChg>
        <pc:spChg chg="mod">
          <ac:chgData name="Bryony Curtis" userId="45d5b7af-81ee-4b91-af20-e95efefe5dd3" providerId="ADAL" clId="{ED81D9A2-7D42-4B9B-8381-DAAE2171A7D5}" dt="2026-09-01T13:45:23.442" v="161" actId="20577"/>
          <ac:spMkLst>
            <pc:docMk/>
            <pc:sldMk cId="0" sldId="1250"/>
            <ac:spMk id="25" creationId="{00000000-0000-0000-0000-000000000000}"/>
          </ac:spMkLst>
        </pc:spChg>
        <pc:spChg chg="mod">
          <ac:chgData name="Bryony Curtis" userId="45d5b7af-81ee-4b91-af20-e95efefe5dd3" providerId="ADAL" clId="{ED81D9A2-7D42-4B9B-8381-DAAE2171A7D5}" dt="2026-09-01T13:48:19.588" v="180" actId="20577"/>
          <ac:spMkLst>
            <pc:docMk/>
            <pc:sldMk cId="0" sldId="1250"/>
            <ac:spMk id="33" creationId="{00000000-0000-0000-0000-000000000000}"/>
          </ac:spMkLst>
        </pc:spChg>
      </pc:sldChg>
      <pc:sldChg chg="modSp mod">
        <pc:chgData name="Bryony Curtis" userId="45d5b7af-81ee-4b91-af20-e95efefe5dd3" providerId="ADAL" clId="{ED81D9A2-7D42-4B9B-8381-DAAE2171A7D5}" dt="2026-09-01T13:18:50.058" v="35" actId="6549"/>
        <pc:sldMkLst>
          <pc:docMk/>
          <pc:sldMk cId="0" sldId="1261"/>
        </pc:sldMkLst>
        <pc:spChg chg="mod">
          <ac:chgData name="Bryony Curtis" userId="45d5b7af-81ee-4b91-af20-e95efefe5dd3" providerId="ADAL" clId="{ED81D9A2-7D42-4B9B-8381-DAAE2171A7D5}" dt="2026-09-01T13:14:10.986" v="22" actId="115"/>
          <ac:spMkLst>
            <pc:docMk/>
            <pc:sldMk cId="0" sldId="1261"/>
            <ac:spMk id="4" creationId="{00000000-0000-0000-0000-000000000000}"/>
          </ac:spMkLst>
        </pc:spChg>
        <pc:spChg chg="mod">
          <ac:chgData name="Bryony Curtis" userId="45d5b7af-81ee-4b91-af20-e95efefe5dd3" providerId="ADAL" clId="{ED81D9A2-7D42-4B9B-8381-DAAE2171A7D5}" dt="2026-09-01T13:18:50.058" v="35" actId="6549"/>
          <ac:spMkLst>
            <pc:docMk/>
            <pc:sldMk cId="0" sldId="1261"/>
            <ac:spMk id="5" creationId="{00000000-0000-0000-0000-000000000000}"/>
          </ac:spMkLst>
        </pc:spChg>
      </pc:sldChg>
      <pc:sldChg chg="modSp mod">
        <pc:chgData name="Bryony Curtis" userId="45d5b7af-81ee-4b91-af20-e95efefe5dd3" providerId="ADAL" clId="{ED81D9A2-7D42-4B9B-8381-DAAE2171A7D5}" dt="2026-09-01T15:53:57.699" v="238" actId="20577"/>
        <pc:sldMkLst>
          <pc:docMk/>
          <pc:sldMk cId="0" sldId="1268"/>
        </pc:sldMkLst>
        <pc:spChg chg="mod">
          <ac:chgData name="Bryony Curtis" userId="45d5b7af-81ee-4b91-af20-e95efefe5dd3" providerId="ADAL" clId="{ED81D9A2-7D42-4B9B-8381-DAAE2171A7D5}" dt="2026-09-01T15:53:57.699" v="238" actId="20577"/>
          <ac:spMkLst>
            <pc:docMk/>
            <pc:sldMk cId="0" sldId="1268"/>
            <ac:spMk id="5" creationId="{00000000-0000-0000-0000-000000000000}"/>
          </ac:spMkLst>
        </pc:spChg>
      </pc:sldChg>
      <pc:sldChg chg="modSp mod modNotesTx">
        <pc:chgData name="Bryony Curtis" userId="45d5b7af-81ee-4b91-af20-e95efefe5dd3" providerId="ADAL" clId="{ED81D9A2-7D42-4B9B-8381-DAAE2171A7D5}" dt="2026-09-01T12:12:20.846" v="18" actId="20577"/>
        <pc:sldMkLst>
          <pc:docMk/>
          <pc:sldMk cId="540090623" sldId="1271"/>
        </pc:sldMkLst>
        <pc:spChg chg="mod">
          <ac:chgData name="Bryony Curtis" userId="45d5b7af-81ee-4b91-af20-e95efefe5dd3" providerId="ADAL" clId="{ED81D9A2-7D42-4B9B-8381-DAAE2171A7D5}" dt="2026-09-01T12:09:18.309" v="16"/>
          <ac:spMkLst>
            <pc:docMk/>
            <pc:sldMk cId="540090623" sldId="1271"/>
            <ac:spMk id="2" creationId="{E8C6E0C2-F4FC-5BF5-83FD-9364F64D043B}"/>
          </ac:spMkLst>
        </pc:spChg>
        <pc:spChg chg="mod">
          <ac:chgData name="Bryony Curtis" userId="45d5b7af-81ee-4b91-af20-e95efefe5dd3" providerId="ADAL" clId="{ED81D9A2-7D42-4B9B-8381-DAAE2171A7D5}" dt="2026-09-01T12:09:18.227" v="13"/>
          <ac:spMkLst>
            <pc:docMk/>
            <pc:sldMk cId="540090623" sldId="1271"/>
            <ac:spMk id="3" creationId="{6D353447-D0C4-7D5A-86FA-7F5AF9028BF7}"/>
          </ac:spMkLst>
        </pc:spChg>
      </pc:sldChg>
      <pc:sldChg chg="modSp mod">
        <pc:chgData name="Bryony Curtis" userId="45d5b7af-81ee-4b91-af20-e95efefe5dd3" providerId="ADAL" clId="{ED81D9A2-7D42-4B9B-8381-DAAE2171A7D5}" dt="2026-09-01T14:50:20.612" v="184" actId="255"/>
        <pc:sldMkLst>
          <pc:docMk/>
          <pc:sldMk cId="2145435171" sldId="1272"/>
        </pc:sldMkLst>
        <pc:spChg chg="mod">
          <ac:chgData name="Bryony Curtis" userId="45d5b7af-81ee-4b91-af20-e95efefe5dd3" providerId="ADAL" clId="{ED81D9A2-7D42-4B9B-8381-DAAE2171A7D5}" dt="2026-09-01T14:50:20.612" v="184" actId="255"/>
          <ac:spMkLst>
            <pc:docMk/>
            <pc:sldMk cId="2145435171" sldId="1272"/>
            <ac:spMk id="15" creationId="{76FB0A91-296F-5DF9-EEB8-CC744FBA8FD0}"/>
          </ac:spMkLst>
        </pc:spChg>
      </pc:sldChg>
    </pc:docChg>
  </pc:docChgLst>
  <pc:docChgLst>
    <pc:chgData name="Lucy Harwood" userId="S::lucy.harwood@thrivelaw.co.uk::a86d1477-8d2d-436d-8963-159a9c90c69a" providerId="AD" clId="Web-{BB30149A-4CAD-4FE8-3199-EEBE320F3FF3}"/>
    <pc:docChg chg="modSld">
      <pc:chgData name="Lucy Harwood" userId="S::lucy.harwood@thrivelaw.co.uk::a86d1477-8d2d-436d-8963-159a9c90c69a" providerId="AD" clId="Web-{BB30149A-4CAD-4FE8-3199-EEBE320F3FF3}" dt="2026-09-01T15:54:19.074" v="10" actId="20577"/>
      <pc:docMkLst>
        <pc:docMk/>
      </pc:docMkLst>
      <pc:sldChg chg="modSp">
        <pc:chgData name="Lucy Harwood" userId="S::lucy.harwood@thrivelaw.co.uk::a86d1477-8d2d-436d-8963-159a9c90c69a" providerId="AD" clId="Web-{BB30149A-4CAD-4FE8-3199-EEBE320F3FF3}" dt="2026-09-01T15:52:55.287" v="0" actId="20577"/>
        <pc:sldMkLst>
          <pc:docMk/>
          <pc:sldMk cId="0" sldId="256"/>
        </pc:sldMkLst>
        <pc:spChg chg="mod">
          <ac:chgData name="Lucy Harwood" userId="S::lucy.harwood@thrivelaw.co.uk::a86d1477-8d2d-436d-8963-159a9c90c69a" providerId="AD" clId="Web-{BB30149A-4CAD-4FE8-3199-EEBE320F3FF3}" dt="2026-09-01T15:52:55.287" v="0" actId="20577"/>
          <ac:spMkLst>
            <pc:docMk/>
            <pc:sldMk cId="0" sldId="256"/>
            <ac:spMk id="20" creationId="{00000000-0000-0000-0000-000000000000}"/>
          </ac:spMkLst>
        </pc:spChg>
      </pc:sldChg>
      <pc:sldChg chg="addSp delSp modSp">
        <pc:chgData name="Lucy Harwood" userId="S::lucy.harwood@thrivelaw.co.uk::a86d1477-8d2d-436d-8963-159a9c90c69a" providerId="AD" clId="Web-{BB30149A-4CAD-4FE8-3199-EEBE320F3FF3}" dt="2026-09-01T15:54:19.074" v="10" actId="20577"/>
        <pc:sldMkLst>
          <pc:docMk/>
          <pc:sldMk cId="0" sldId="1236"/>
        </pc:sldMkLst>
        <pc:spChg chg="mod">
          <ac:chgData name="Lucy Harwood" userId="S::lucy.harwood@thrivelaw.co.uk::a86d1477-8d2d-436d-8963-159a9c90c69a" providerId="AD" clId="Web-{BB30149A-4CAD-4FE8-3199-EEBE320F3FF3}" dt="2026-09-01T15:54:19.074" v="10" actId="20577"/>
          <ac:spMkLst>
            <pc:docMk/>
            <pc:sldMk cId="0" sldId="1236"/>
            <ac:spMk id="41" creationId="{6CEE67CA-48C8-13FE-87F8-1D5D41A574B9}"/>
          </ac:spMkLst>
        </pc:spChg>
        <pc:picChg chg="add mod">
          <ac:chgData name="Lucy Harwood" userId="S::lucy.harwood@thrivelaw.co.uk::a86d1477-8d2d-436d-8963-159a9c90c69a" providerId="AD" clId="Web-{BB30149A-4CAD-4FE8-3199-EEBE320F3FF3}" dt="2026-09-01T15:54:07.605" v="4" actId="1076"/>
          <ac:picMkLst>
            <pc:docMk/>
            <pc:sldMk cId="0" sldId="1236"/>
            <ac:picMk id="27" creationId="{B324A117-1C36-7E8B-371A-3A45332DBA86}"/>
          </ac:picMkLst>
        </pc:picChg>
        <pc:picChg chg="del">
          <ac:chgData name="Lucy Harwood" userId="S::lucy.harwood@thrivelaw.co.uk::a86d1477-8d2d-436d-8963-159a9c90c69a" providerId="AD" clId="Web-{BB30149A-4CAD-4FE8-3199-EEBE320F3FF3}" dt="2026-09-01T15:53:13.070" v="1"/>
          <ac:picMkLst>
            <pc:docMk/>
            <pc:sldMk cId="0" sldId="1236"/>
            <ac:picMk id="40" creationId="{24D7FED0-5551-34C2-92B7-7B6521422EAA}"/>
          </ac:picMkLst>
        </pc:picChg>
      </pc:sldChg>
    </pc:docChg>
  </pc:docChgLst>
  <pc:docChgLst>
    <pc:chgData name="Lucy Harwood" userId="S::lucy.harwood@thrivelaw.co.uk::a86d1477-8d2d-436d-8963-159a9c90c69a" providerId="AD" clId="Web-{C5BE27F3-534E-F06F-2D11-6ED093CD8A30}"/>
    <pc:docChg chg="modSld">
      <pc:chgData name="Lucy Harwood" userId="S::lucy.harwood@thrivelaw.co.uk::a86d1477-8d2d-436d-8963-159a9c90c69a" providerId="AD" clId="Web-{C5BE27F3-534E-F06F-2D11-6ED093CD8A30}" dt="2026-08-12T14:20:37.954" v="70"/>
      <pc:docMkLst>
        <pc:docMk/>
      </pc:docMkLst>
      <pc:sldChg chg="modSp mod setBg">
        <pc:chgData name="Lucy Harwood" userId="S::lucy.harwood@thrivelaw.co.uk::a86d1477-8d2d-436d-8963-159a9c90c69a" providerId="AD" clId="Web-{C5BE27F3-534E-F06F-2D11-6ED093CD8A30}" dt="2026-08-12T14:20:37.954" v="70"/>
        <pc:sldMkLst>
          <pc:docMk/>
          <pc:sldMk cId="0" sldId="1269"/>
        </pc:sldMkLst>
        <pc:spChg chg="mod">
          <ac:chgData name="Lucy Harwood" userId="S::lucy.harwood@thrivelaw.co.uk::a86d1477-8d2d-436d-8963-159a9c90c69a" providerId="AD" clId="Web-{C5BE27F3-534E-F06F-2D11-6ED093CD8A30}" dt="2026-08-12T14:19:36.717" v="12" actId="20577"/>
          <ac:spMkLst>
            <pc:docMk/>
            <pc:sldMk cId="0" sldId="1269"/>
            <ac:spMk id="26" creationId="{00000000-0000-0000-0000-000000000000}"/>
          </ac:spMkLst>
        </pc:spChg>
        <pc:spChg chg="mod">
          <ac:chgData name="Lucy Harwood" userId="S::lucy.harwood@thrivelaw.co.uk::a86d1477-8d2d-436d-8963-159a9c90c69a" providerId="AD" clId="Web-{C5BE27F3-534E-F06F-2D11-6ED093CD8A30}" dt="2026-08-12T14:20:08.219" v="68" actId="20577"/>
          <ac:spMkLst>
            <pc:docMk/>
            <pc:sldMk cId="0" sldId="1269"/>
            <ac:spMk id="27" creationId="{00000000-0000-0000-0000-000000000000}"/>
          </ac:spMkLst>
        </pc:spChg>
      </pc:sldChg>
    </pc:docChg>
  </pc:docChgLst>
  <pc:docChgLst>
    <pc:chgData name="Alicia Collinson" userId="8c4c2f81-1a91-4203-b4fc-d435b0802c27" providerId="ADAL" clId="{E5C30097-3314-4BCF-8F54-B66391740028}"/>
    <pc:docChg chg="modSld">
      <pc:chgData name="Alicia Collinson" userId="8c4c2f81-1a91-4203-b4fc-d435b0802c27" providerId="ADAL" clId="{E5C30097-3314-4BCF-8F54-B66391740028}" dt="2026-08-10T14:34:32.896" v="0" actId="14100"/>
      <pc:docMkLst>
        <pc:docMk/>
      </pc:docMkLst>
      <pc:sldChg chg="modSp mod">
        <pc:chgData name="Alicia Collinson" userId="8c4c2f81-1a91-4203-b4fc-d435b0802c27" providerId="ADAL" clId="{E5C30097-3314-4BCF-8F54-B66391740028}" dt="2026-08-10T14:34:32.896" v="0" actId="14100"/>
        <pc:sldMkLst>
          <pc:docMk/>
          <pc:sldMk cId="0" sldId="1249"/>
        </pc:sldMkLst>
        <pc:spChg chg="mod">
          <ac:chgData name="Alicia Collinson" userId="8c4c2f81-1a91-4203-b4fc-d435b0802c27" providerId="ADAL" clId="{E5C30097-3314-4BCF-8F54-B66391740028}" dt="2026-08-10T14:34:32.896" v="0" actId="14100"/>
          <ac:spMkLst>
            <pc:docMk/>
            <pc:sldMk cId="0" sldId="1249"/>
            <ac:spMk id="5"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6786987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71450" y="1143000"/>
            <a:ext cx="5486400" cy="3086100"/>
          </a:xfrm>
          <a:prstGeom prst="rect">
            <a:avLst/>
          </a:prstGeom>
          <a:noFill/>
          <a:ln w="12700">
            <a:solidFill>
              <a:prstClr val="black"/>
            </a:solidFill>
          </a:ln>
        </p:spPr>
      </p:sp>
      <p:sp>
        <p:nvSpPr>
          <p:cNvPr id="3" name="Notes Placeholder 2"/>
          <p:cNvSpPr>
            <a:spLocks noGrp="1"/>
          </p:cNvSpPr>
          <p:nvPr>
            <p:ph type="body" idx="1"/>
          </p:nvPr>
        </p:nvSpPr>
        <p:spPr>
          <a:xfrm>
            <a:off x="514350" y="4400550"/>
            <a:ext cx="4114800" cy="3600450"/>
          </a:xfrm>
          <a:prstGeom prst="rect">
            <a:avLst/>
          </a:prstGeom>
        </p:spPr>
        <p:txBody>
          <a:bodyPr/>
          <a:lstStyle/>
          <a:p>
            <a:pPr marL="0" indent="0">
              <a:buNone/>
            </a:pPr>
            <a:r>
              <a:rPr lang="en-GB" b="1"/>
              <a:t>Ash (introduce Bryony as it’s her first webinar instead of Liss)</a:t>
            </a:r>
          </a:p>
          <a:p>
            <a:endParaRPr lang="en-GB"/>
          </a:p>
          <a:p>
            <a:pPr marL="0" indent="0">
              <a:buNone/>
            </a:pPr>
            <a:r>
              <a:rPr lang="en-GB"/>
              <a:t>Welcome everyone, and thank you for joining us. I am Bryony, and I am joined by my colleague Ashmina Raghwani, Associate Solicitor here at Thrive Law.</a:t>
            </a:r>
          </a:p>
          <a:p>
            <a:endParaRPr lang="en-GB"/>
          </a:p>
          <a:p>
            <a:pPr marL="0" indent="0">
              <a:buNone/>
            </a:pPr>
            <a:r>
              <a:rPr lang="en-GB"/>
              <a:t>Today is about one thing: getting you ready for October. The Employment Rights Act 2025 has been landing in phases since December 2025, and this autumn brings the biggest package so far. Two dates matter. On 1 October the tribunal clock doubles. On 30 October the harassment duty steps up and a whole set of trade union rights come into force.</a:t>
            </a:r>
          </a:p>
          <a:p>
            <a:endParaRPr lang="en-GB"/>
          </a:p>
          <a:p>
            <a:pPr marL="0" indent="0">
              <a:buNone/>
            </a:pPr>
            <a:r>
              <a:rPr lang="en-GB"/>
              <a:t>We have about 45 minutes. There will be a few Slido polls along the way, time for questions at the end, and a practical action plan to close. Everything we cover today reflects the government roadmap as updated on 16 July 2026, plus the regulations and codes of practice published since.</a:t>
            </a:r>
          </a:p>
          <a:p>
            <a:endParaRPr lang="en-GB"/>
          </a:p>
          <a:p>
            <a:pPr marL="0" indent="0">
              <a:buNone/>
            </a:pPr>
            <a:r>
              <a:rPr lang="en-GB"/>
              <a:t>One housekeeping point before we start: this is general information, not legal advice on your specific situation. If something we say today makes you think about a particular case, please do come and talk to us afterwards.</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71450" y="1143000"/>
            <a:ext cx="5486400" cy="3086100"/>
          </a:xfrm>
          <a:prstGeom prst="rect">
            <a:avLst/>
          </a:prstGeom>
          <a:noFill/>
          <a:ln w="12700">
            <a:solidFill>
              <a:prstClr val="black"/>
            </a:solidFill>
          </a:ln>
        </p:spPr>
      </p:sp>
      <p:sp>
        <p:nvSpPr>
          <p:cNvPr id="3" name="Notes Placeholder 2"/>
          <p:cNvSpPr>
            <a:spLocks noGrp="1"/>
          </p:cNvSpPr>
          <p:nvPr>
            <p:ph type="body" idx="1"/>
          </p:nvPr>
        </p:nvSpPr>
        <p:spPr>
          <a:xfrm>
            <a:off x="514350" y="4400550"/>
            <a:ext cx="4114800" cy="3600450"/>
          </a:xfrm>
          <a:prstGeom prst="rect">
            <a:avLst/>
          </a:prstGeom>
        </p:spPr>
        <p:txBody>
          <a:bodyPr/>
          <a:lstStyle/>
          <a:p>
            <a:pPr marL="0" indent="0">
              <a:buNone/>
            </a:pPr>
            <a:r>
              <a:rPr lang="en-GB" b="1" err="1"/>
              <a:t>Ashmina</a:t>
            </a:r>
          </a:p>
          <a:p>
            <a:pPr marL="0" indent="0">
              <a:buNone/>
            </a:pPr>
            <a:endParaRPr lang="en-GB"/>
          </a:p>
          <a:p>
            <a:r>
              <a:rPr lang="en-GB"/>
              <a:t>Before we get started, let me just set the scene. </a:t>
            </a:r>
          </a:p>
          <a:p>
            <a:endParaRPr lang="en-GB"/>
          </a:p>
          <a:p>
            <a:r>
              <a:rPr lang="en-GB"/>
              <a:t>There’s been a lot of noise around the Employment Rights Act, and understandably, there’s probably some fatigue around it. The Act received Royal Assent in December 2025 and is being brought in over roughly two years. Some of the changes have already happened, while others are still being consulted on. The risk is that people start to tune out, and then miss the changes that actually come into force.</a:t>
            </a:r>
          </a:p>
          <a:p>
            <a:endParaRPr lang="en-GB"/>
          </a:p>
          <a:p>
            <a:r>
              <a:rPr lang="en-GB"/>
              <a:t>So today, we’re going to be deliberately narrow. We’re focusing on what is confirmed and dated, in particular, the changes taking effect on 1 and 30 October 2026, together with the pieces immediately either side of those dates.</a:t>
            </a:r>
          </a:p>
          <a:p>
            <a:endParaRPr lang="en-GB"/>
          </a:p>
          <a:p>
            <a:r>
              <a:rPr lang="en-GB"/>
              <a:t>We’ll also look briefly ahead to January 2027, when the unfair dismissal changes come in, so that you have a running start on those.</a:t>
            </a:r>
          </a:p>
          <a:p>
            <a:endParaRPr lang="en-GB"/>
          </a:p>
          <a:p>
            <a:r>
              <a:rPr lang="en-GB"/>
              <a:t>The key thing to remember is that the Act is arriving in phases, not all at once. October 2026 has some of the biggest changes coming into effect, and everything we’re covering today has a confirmed commencement date, subject to the usual parliamentary processes. There is still some detail coming through in secondary legislation and codes of practice, so we’ll flag that where relevant as we go.</a:t>
            </a:r>
          </a:p>
          <a:p>
            <a:endParaRPr lang="en-GB"/>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71450" y="1143000"/>
            <a:ext cx="5486400" cy="3086100"/>
          </a:xfrm>
          <a:prstGeom prst="rect">
            <a:avLst/>
          </a:prstGeom>
          <a:noFill/>
          <a:ln w="12700">
            <a:solidFill>
              <a:prstClr val="black"/>
            </a:solidFill>
          </a:ln>
        </p:spPr>
      </p:sp>
      <p:sp>
        <p:nvSpPr>
          <p:cNvPr id="3" name="Notes Placeholder 2"/>
          <p:cNvSpPr>
            <a:spLocks noGrp="1"/>
          </p:cNvSpPr>
          <p:nvPr>
            <p:ph type="body" idx="1"/>
          </p:nvPr>
        </p:nvSpPr>
        <p:spPr>
          <a:xfrm>
            <a:off x="514350" y="4400550"/>
            <a:ext cx="4114800" cy="3600450"/>
          </a:xfrm>
          <a:prstGeom prst="rect">
            <a:avLst/>
          </a:prstGeom>
        </p:spPr>
        <p:txBody>
          <a:bodyPr/>
          <a:lstStyle/>
          <a:p>
            <a:pPr marL="0" indent="0">
              <a:buNone/>
            </a:pPr>
            <a:r>
              <a:rPr lang="en-GB" b="1"/>
              <a:t>Bryony</a:t>
            </a:r>
          </a:p>
          <a:p>
            <a:endParaRPr lang="en-GB"/>
          </a:p>
          <a:p>
            <a:r>
              <a:rPr lang="en-GB" sz="1200" kern="1200">
                <a:solidFill>
                  <a:schemeClr val="tx1"/>
                </a:solidFill>
                <a:effectLst/>
                <a:latin typeface="+mn-lt"/>
                <a:ea typeface="+mn-ea"/>
                <a:cs typeface="+mn-cs"/>
              </a:rPr>
              <a:t>Before we get into the substance, we are going to use </a:t>
            </a:r>
            <a:r>
              <a:rPr lang="en-GB" sz="1200" kern="1200" err="1">
                <a:solidFill>
                  <a:schemeClr val="tx1"/>
                </a:solidFill>
                <a:effectLst/>
                <a:latin typeface="+mn-lt"/>
                <a:ea typeface="+mn-ea"/>
                <a:cs typeface="+mn-cs"/>
              </a:rPr>
              <a:t>Slido</a:t>
            </a:r>
            <a:r>
              <a:rPr lang="en-GB" sz="1200" kern="1200">
                <a:solidFill>
                  <a:schemeClr val="tx1"/>
                </a:solidFill>
                <a:effectLst/>
                <a:latin typeface="+mn-lt"/>
                <a:ea typeface="+mn-ea"/>
                <a:cs typeface="+mn-cs"/>
              </a:rPr>
              <a:t> for a quick poll. The joining details are on screen. It is completely anonymous, so please be honest.</a:t>
            </a:r>
          </a:p>
          <a:p>
            <a:r>
              <a:rPr lang="en-GB" sz="1200" kern="1200">
                <a:solidFill>
                  <a:schemeClr val="tx1"/>
                </a:solidFill>
                <a:effectLst/>
                <a:latin typeface="+mn-lt"/>
                <a:ea typeface="+mn-ea"/>
                <a:cs typeface="+mn-cs"/>
              </a:rPr>
              <a:t>Please do join now if you can. </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71450" y="1143000"/>
            <a:ext cx="5486400" cy="3086100"/>
          </a:xfrm>
          <a:prstGeom prst="rect">
            <a:avLst/>
          </a:prstGeom>
          <a:noFill/>
          <a:ln w="12700">
            <a:solidFill>
              <a:prstClr val="black"/>
            </a:solidFill>
          </a:ln>
        </p:spPr>
      </p:sp>
      <p:sp>
        <p:nvSpPr>
          <p:cNvPr id="3" name="Notes Placeholder 2"/>
          <p:cNvSpPr>
            <a:spLocks noGrp="1"/>
          </p:cNvSpPr>
          <p:nvPr>
            <p:ph type="body" idx="1"/>
          </p:nvPr>
        </p:nvSpPr>
        <p:spPr>
          <a:xfrm>
            <a:off x="514350" y="4400550"/>
            <a:ext cx="4114800" cy="3600450"/>
          </a:xfrm>
          <a:prstGeom prst="rect">
            <a:avLst/>
          </a:prstGeom>
        </p:spPr>
        <p:txBody>
          <a:bodyPr/>
          <a:lstStyle/>
          <a:p>
            <a:r>
              <a:rPr lang="en-GB" b="1"/>
              <a:t>Bryony</a:t>
            </a:r>
          </a:p>
          <a:p>
            <a:endParaRPr lang="en-GB"/>
          </a:p>
          <a:p>
            <a:r>
              <a:rPr lang="en-GB" sz="1200" kern="1200">
                <a:solidFill>
                  <a:schemeClr val="tx1"/>
                </a:solidFill>
                <a:effectLst/>
                <a:latin typeface="+mn-lt"/>
                <a:ea typeface="+mn-ea"/>
                <a:cs typeface="+mn-cs"/>
              </a:rPr>
              <a:t>As you’ll all probably know, there has been a LOT of change recently given the Employment Rights Act 2025. So our question is, at this point in time, do you feel ready for more employment law changes? Or does the future feel a little but fuzzy still?</a:t>
            </a:r>
            <a:endParaRPr lang="en-GB" sz="1200" kern="1200">
              <a:solidFill>
                <a:schemeClr val="tx1"/>
              </a:solidFill>
              <a:effectLst/>
              <a:latin typeface="+mn-lt"/>
            </a:endParaRPr>
          </a:p>
          <a:p>
            <a:r>
              <a:rPr lang="en-GB" sz="1200" kern="1200">
                <a:solidFill>
                  <a:schemeClr val="tx1"/>
                </a:solidFill>
                <a:effectLst/>
                <a:latin typeface="+mn-lt"/>
                <a:ea typeface="+mn-ea"/>
                <a:cs typeface="+mn-cs"/>
              </a:rPr>
              <a:t>The options are:</a:t>
            </a:r>
            <a:endParaRPr lang="en-GB" sz="1200" kern="1200">
              <a:solidFill>
                <a:schemeClr val="tx1"/>
              </a:solidFill>
              <a:effectLst/>
              <a:latin typeface="+mn-lt"/>
            </a:endParaRPr>
          </a:p>
          <a:p>
            <a:pPr lvl="0"/>
            <a:r>
              <a:rPr lang="en-GB" sz="1200" kern="1200">
                <a:solidFill>
                  <a:schemeClr val="tx1"/>
                </a:solidFill>
                <a:effectLst/>
                <a:latin typeface="+mn-lt"/>
                <a:ea typeface="+mn-ea"/>
                <a:cs typeface="+mn-cs"/>
              </a:rPr>
              <a:t>I'm confident and ready for the changes</a:t>
            </a:r>
            <a:endParaRPr lang="en-GB" sz="1200" kern="1200">
              <a:solidFill>
                <a:schemeClr val="tx1"/>
              </a:solidFill>
              <a:effectLst/>
              <a:latin typeface="+mn-lt"/>
            </a:endParaRPr>
          </a:p>
          <a:p>
            <a:pPr lvl="0"/>
            <a:r>
              <a:rPr lang="en-GB" sz="1200" kern="1200">
                <a:solidFill>
                  <a:schemeClr val="tx1"/>
                </a:solidFill>
                <a:effectLst/>
                <a:latin typeface="+mn-lt"/>
                <a:ea typeface="+mn-ea"/>
                <a:cs typeface="+mn-cs"/>
              </a:rPr>
              <a:t>I know most of what I need to </a:t>
            </a:r>
            <a:endParaRPr lang="en-GB" sz="1200" kern="1200">
              <a:solidFill>
                <a:schemeClr val="tx1"/>
              </a:solidFill>
              <a:effectLst/>
              <a:latin typeface="+mn-lt"/>
            </a:endParaRPr>
          </a:p>
          <a:p>
            <a:pPr lvl="0"/>
            <a:r>
              <a:rPr lang="en-GB" sz="1200" kern="1200">
                <a:solidFill>
                  <a:schemeClr val="tx1"/>
                </a:solidFill>
                <a:effectLst/>
                <a:latin typeface="+mn-lt"/>
                <a:ea typeface="+mn-ea"/>
                <a:cs typeface="+mn-cs"/>
              </a:rPr>
              <a:t>I know some information</a:t>
            </a:r>
            <a:endParaRPr lang="en-GB" sz="1200" kern="1200">
              <a:solidFill>
                <a:schemeClr val="tx1"/>
              </a:solidFill>
              <a:effectLst/>
              <a:latin typeface="+mn-lt"/>
            </a:endParaRPr>
          </a:p>
          <a:p>
            <a:pPr lvl="0"/>
            <a:r>
              <a:rPr lang="en-GB" sz="1200" kern="1200">
                <a:solidFill>
                  <a:schemeClr val="tx1"/>
                </a:solidFill>
                <a:effectLst/>
                <a:latin typeface="+mn-lt"/>
                <a:ea typeface="+mn-ea"/>
                <a:cs typeface="+mn-cs"/>
              </a:rPr>
              <a:t>I don’t know what to expect</a:t>
            </a:r>
            <a:endParaRPr lang="en-GB" sz="1200" kern="1200">
              <a:solidFill>
                <a:schemeClr val="tx1"/>
              </a:solidFill>
              <a:effectLst/>
              <a:latin typeface="+mn-lt"/>
            </a:endParaRPr>
          </a:p>
          <a:p>
            <a:r>
              <a:rPr lang="en-GB" sz="1200" kern="1200">
                <a:solidFill>
                  <a:schemeClr val="tx1"/>
                </a:solidFill>
                <a:effectLst/>
                <a:latin typeface="+mn-lt"/>
                <a:ea typeface="+mn-ea"/>
                <a:cs typeface="+mn-cs"/>
              </a:rPr>
              <a:t>So give your opinion now - I’ll give everyone a few seconds….</a:t>
            </a:r>
            <a:endParaRPr lang="en-GB" sz="1200" kern="1200">
              <a:solidFill>
                <a:schemeClr val="tx1"/>
              </a:solidFill>
              <a:effectLst/>
              <a:latin typeface="+mn-lt"/>
            </a:endParaRPr>
          </a:p>
          <a:p>
            <a:r>
              <a:rPr lang="en-GB" sz="1200" kern="1200">
                <a:solidFill>
                  <a:schemeClr val="tx1"/>
                </a:solidFill>
                <a:effectLst/>
                <a:latin typeface="+mn-lt"/>
                <a:ea typeface="+mn-ea"/>
                <a:cs typeface="+mn-cs"/>
              </a:rPr>
              <a:t>….REACT</a:t>
            </a:r>
            <a:endParaRPr lang="en-GB" sz="1200" kern="1200">
              <a:solidFill>
                <a:schemeClr val="tx1"/>
              </a:solidFill>
              <a:effectLst/>
              <a:latin typeface="+mn-lt"/>
            </a:endParaRPr>
          </a:p>
          <a:p>
            <a:r>
              <a:rPr lang="en-GB" sz="1200" kern="1200">
                <a:solidFill>
                  <a:schemeClr val="tx1"/>
                </a:solidFill>
                <a:effectLst/>
                <a:latin typeface="+mn-lt"/>
                <a:ea typeface="+mn-ea"/>
                <a:cs typeface="+mn-cs"/>
              </a:rPr>
              <a:t>[if lots of not sure – don’t worry, this session is aimed at giving the key points so you should have a clear plan by the end]</a:t>
            </a:r>
            <a:endParaRPr lang="en-GB" sz="1200" kern="1200">
              <a:solidFill>
                <a:schemeClr val="tx1"/>
              </a:solidFill>
              <a:effectLst/>
              <a:latin typeface="+mn-lt"/>
            </a:endParaRPr>
          </a:p>
          <a:p>
            <a:endParaRPr lang="en-GB"/>
          </a:p>
        </p:txBody>
      </p:sp>
    </p:spTree>
    <p:extLst>
      <p:ext uri="{BB962C8B-B14F-4D97-AF65-F5344CB8AC3E}">
        <p14:creationId xmlns:p14="http://schemas.microsoft.com/office/powerpoint/2010/main" val="271333582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71450" y="1143000"/>
            <a:ext cx="5486400" cy="3086100"/>
          </a:xfrm>
          <a:prstGeom prst="rect">
            <a:avLst/>
          </a:prstGeom>
          <a:noFill/>
          <a:ln w="12700">
            <a:solidFill>
              <a:prstClr val="black"/>
            </a:solidFill>
          </a:ln>
        </p:spPr>
      </p:sp>
      <p:sp>
        <p:nvSpPr>
          <p:cNvPr id="3" name="Notes Placeholder 2"/>
          <p:cNvSpPr>
            <a:spLocks noGrp="1"/>
          </p:cNvSpPr>
          <p:nvPr>
            <p:ph type="body" idx="1"/>
          </p:nvPr>
        </p:nvSpPr>
        <p:spPr>
          <a:xfrm>
            <a:off x="514350" y="4400550"/>
            <a:ext cx="4114800" cy="3600450"/>
          </a:xfrm>
          <a:prstGeom prst="rect">
            <a:avLst/>
          </a:prstGeom>
        </p:spPr>
        <p:txBody>
          <a:bodyPr/>
          <a:lstStyle/>
          <a:p>
            <a:pPr marL="0" indent="0">
              <a:buNone/>
            </a:pPr>
            <a:r>
              <a:rPr lang="en-GB" b="1"/>
              <a:t>Bryony </a:t>
            </a:r>
          </a:p>
          <a:p>
            <a:endParaRPr lang="en-GB"/>
          </a:p>
          <a:p>
            <a:pPr marL="0" indent="0">
              <a:buNone/>
            </a:pPr>
            <a:r>
              <a:rPr lang="en-GB"/>
              <a:t>This is the map for the rest of the session. It is worth spending a moment on it because the phasing is genuinely confusing and people lose track.</a:t>
            </a:r>
          </a:p>
          <a:p>
            <a:endParaRPr lang="en-GB"/>
          </a:p>
          <a:p>
            <a:pPr marL="0" indent="0">
              <a:buNone/>
            </a:pPr>
            <a:r>
              <a:rPr lang="en-GB"/>
              <a:t>Working left to right. The top row is history: February and April 2026 brought statutory sick pay reform, removing the lower earnings limit and the waiting period, day one paternity and unpaid parental leave, explicit whistleblowing protection for people who raise sexual harassment, a doubled maximum protective award for collective redundancy failures, and the establishment of the Fair Work Agency on 7 April. April also relaxed the union recognition thresholds.</a:t>
            </a:r>
          </a:p>
          <a:p>
            <a:endParaRPr lang="en-GB"/>
          </a:p>
          <a:p>
            <a:pPr marL="0" indent="0">
              <a:buNone/>
            </a:pPr>
            <a:r>
              <a:rPr lang="en-GB"/>
              <a:t>By 31 August, electronic and workplace balloting arrives for statutory union ballots. That one is narrow but it matters, because postal ballots have been a real practical brake on industrial action and that brake is coming off.</a:t>
            </a:r>
          </a:p>
          <a:p>
            <a:endParaRPr lang="en-GB"/>
          </a:p>
          <a:p>
            <a:pPr marL="0" indent="0">
              <a:buNone/>
            </a:pPr>
            <a:r>
              <a:rPr lang="en-GB"/>
              <a:t>Then the two big October dates, which are the heart of today.</a:t>
            </a:r>
          </a:p>
          <a:p>
            <a:endParaRPr lang="en-GB"/>
          </a:p>
          <a:p>
            <a:pPr marL="0" indent="0">
              <a:buNone/>
            </a:pPr>
            <a:r>
              <a:rPr lang="en-GB"/>
              <a:t>December brings the seafarers regulations and, importantly for anyone in hospitality, the strengthened tipping rules. Those were originally pencilled in for October and have moved to the end of the year.</a:t>
            </a:r>
          </a:p>
          <a:p>
            <a:endParaRPr lang="en-GB"/>
          </a:p>
          <a:p>
            <a:pPr marL="0" indent="0">
              <a:buNone/>
            </a:pPr>
            <a:r>
              <a:rPr lang="en-GB"/>
              <a:t>And then January 2027, which is where unfair dismissal changes.</a:t>
            </a:r>
          </a:p>
          <a:p>
            <a:endParaRPr lang="en-GB"/>
          </a:p>
          <a:p>
            <a:pPr marL="0" indent="0">
              <a:buNone/>
            </a:pPr>
            <a:r>
              <a:rPr lang="en-GB" b="1"/>
              <a:t>Key Points</a:t>
            </a:r>
          </a:p>
          <a:p>
            <a:pPr marL="0" indent="0">
              <a:buNone/>
            </a:pPr>
            <a:r>
              <a:rPr lang="en-GB"/>
              <a:t>The Act is phased across 2026 and 2027, and the government updated the roadmap on 16 July 2026.</a:t>
            </a:r>
          </a:p>
          <a:p>
            <a:pPr marL="0" indent="0">
              <a:buNone/>
            </a:pPr>
            <a:r>
              <a:rPr lang="en-GB"/>
              <a:t>Nine or so measures already took effect in February and April 2026.</a:t>
            </a:r>
          </a:p>
          <a:p>
            <a:pPr marL="0" indent="0">
              <a:buNone/>
            </a:pPr>
            <a:r>
              <a:rPr lang="en-GB"/>
              <a:t>Two October dates: 1 October for tribunal time limits, 30 October for harassment and trade unions.</a:t>
            </a:r>
          </a:p>
          <a:p>
            <a:pPr marL="0" indent="0">
              <a:buNone/>
            </a:pPr>
            <a:r>
              <a:rPr lang="en-GB"/>
              <a:t>Tipping moved from October to the end of 2026.</a:t>
            </a:r>
          </a:p>
          <a:p>
            <a:pPr marL="0" indent="0">
              <a:buNone/>
            </a:pPr>
            <a:r>
              <a:rPr lang="en-GB"/>
              <a:t>All future dates remain subject to parliamentary processes.</a:t>
            </a:r>
          </a:p>
          <a:p>
            <a:pPr marL="0" indent="0">
              <a:buNone/>
            </a:pPr>
            <a:r>
              <a:rPr lang="en-GB"/>
              <a:t>Worth flagging: the great majority of the Act does not apply in Northern Ireland, where employment law is devolved.</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71450" y="1143000"/>
            <a:ext cx="5486400" cy="3086100"/>
          </a:xfrm>
          <a:prstGeom prst="rect">
            <a:avLst/>
          </a:prstGeom>
          <a:noFill/>
          <a:ln w="12700">
            <a:solidFill>
              <a:prstClr val="black"/>
            </a:solidFill>
          </a:ln>
        </p:spPr>
      </p:sp>
      <p:sp>
        <p:nvSpPr>
          <p:cNvPr id="3" name="Notes Placeholder 2"/>
          <p:cNvSpPr>
            <a:spLocks noGrp="1"/>
          </p:cNvSpPr>
          <p:nvPr>
            <p:ph type="body" idx="1"/>
          </p:nvPr>
        </p:nvSpPr>
        <p:spPr>
          <a:xfrm>
            <a:off x="514350" y="4400550"/>
            <a:ext cx="4114800" cy="3600450"/>
          </a:xfrm>
          <a:prstGeom prst="rect">
            <a:avLst/>
          </a:prstGeom>
        </p:spPr>
        <p:txBody>
          <a:bodyPr/>
          <a:lstStyle/>
          <a:p>
            <a:pPr marL="0" indent="0">
              <a:buNone/>
            </a:pPr>
            <a:r>
              <a:rPr lang="en-GB" b="1"/>
              <a:t>Ashmina</a:t>
            </a:r>
          </a:p>
          <a:p>
            <a:endParaRPr lang="en-GB"/>
          </a:p>
          <a:p>
            <a:pPr marL="0" indent="0">
              <a:buNone/>
            </a:pPr>
            <a:r>
              <a:rPr lang="en-GB"/>
              <a:t>Right, first of our two dates. 1 October 2026.</a:t>
            </a:r>
          </a:p>
          <a:p>
            <a:endParaRPr lang="en-GB"/>
          </a:p>
          <a:p>
            <a:pPr marL="0" indent="0">
              <a:buNone/>
            </a:pPr>
            <a:r>
              <a:rPr lang="en-GB"/>
              <a:t>This is the change that I think will have the widest practical effect, because it touches every employer regardless of sector, size or whether you have ever seen a union in your building.</a:t>
            </a:r>
          </a:p>
          <a:p>
            <a:endParaRPr lang="en-GB"/>
          </a:p>
          <a:p>
            <a:pPr marL="0" indent="0">
              <a:buNone/>
            </a:pPr>
            <a:r>
              <a:rPr lang="en-GB"/>
              <a:t>The time limit for bringing most employment tribunal claims doubles from three months to six.</a:t>
            </a:r>
          </a:p>
          <a:p>
            <a:endParaRPr lang="en-GB"/>
          </a:p>
          <a:p>
            <a:pPr marL="0" indent="0">
              <a:buNone/>
            </a:pPr>
            <a:r>
              <a:rPr lang="en-GB"/>
              <a:t>I want to be clear about why this matters more than it sounds. A limitation period is not just an administrative detail. It is the point at which you can close the file. Push that out by three months and you change how long you keep documents, how long you need people to remember conversations, and how long a difficult exit stays live on your risk register.</a:t>
            </a:r>
          </a:p>
          <a:p>
            <a:endParaRPr lang="en-GB"/>
          </a:p>
          <a:p>
            <a:pPr marL="0" indent="0">
              <a:buNone/>
            </a:pPr>
            <a:r>
              <a:rPr lang="en-GB"/>
              <a:t>Let us look at the detail.</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71450" y="1143000"/>
            <a:ext cx="5486400" cy="3086100"/>
          </a:xfrm>
          <a:prstGeom prst="rect">
            <a:avLst/>
          </a:prstGeom>
          <a:noFill/>
          <a:ln w="12700">
            <a:solidFill>
              <a:prstClr val="black"/>
            </a:solidFill>
          </a:ln>
        </p:spPr>
      </p:sp>
      <p:sp>
        <p:nvSpPr>
          <p:cNvPr id="3" name="Notes Placeholder 2"/>
          <p:cNvSpPr>
            <a:spLocks noGrp="1"/>
          </p:cNvSpPr>
          <p:nvPr>
            <p:ph type="body" idx="1"/>
          </p:nvPr>
        </p:nvSpPr>
        <p:spPr>
          <a:xfrm>
            <a:off x="514350" y="4400550"/>
            <a:ext cx="4114800" cy="3600450"/>
          </a:xfrm>
          <a:prstGeom prst="rect">
            <a:avLst/>
          </a:prstGeom>
        </p:spPr>
        <p:txBody>
          <a:bodyPr/>
          <a:lstStyle/>
          <a:p>
            <a:pPr marL="0" indent="0">
              <a:buNone/>
            </a:pPr>
            <a:r>
              <a:rPr lang="en-GB" b="1" err="1"/>
              <a:t>Ashmina</a:t>
            </a:r>
          </a:p>
          <a:p>
            <a:pPr marL="0" indent="0">
              <a:buNone/>
            </a:pPr>
            <a:endParaRPr lang="en-GB"/>
          </a:p>
          <a:p>
            <a:r>
              <a:rPr lang="en-GB"/>
              <a:t>Here is where the detail really matters, because we’re heading into a period of overlap.</a:t>
            </a:r>
          </a:p>
          <a:p>
            <a:r>
              <a:rPr lang="en-GB"/>
              <a:t>From 1 October 2026, the time limit for most Employment Tribunal claims increases to six months less one day. That covers the claims we see most often i.e. unfair dismissal, discrimination claims, whistleblowing detriment and dismissal, TUPE, unlawful deductions from wages and working time breaches.</a:t>
            </a:r>
          </a:p>
          <a:p>
            <a:endParaRPr lang="en-GB"/>
          </a:p>
          <a:p>
            <a:r>
              <a:rPr lang="en-GB"/>
              <a:t>The six-month limit only applies where that event occurs on or after 1 October 2026. If everything happened before 1 October, the old three-month limit still applies.</a:t>
            </a:r>
          </a:p>
          <a:p>
            <a:endParaRPr lang="en-GB"/>
          </a:p>
          <a:p>
            <a:r>
              <a:rPr lang="en-GB"/>
              <a:t>Where you have a series of acts i.e. an unlawful deductions from wages being the classic example, you look at the last act in the series. So if a series starts in September but continues into October, the longer time limit will apply.</a:t>
            </a:r>
          </a:p>
          <a:p>
            <a:endParaRPr lang="en-GB"/>
          </a:p>
          <a:p>
            <a:r>
              <a:rPr lang="en-GB"/>
              <a:t>For breach of contract claims, the relevant date is usually the effective date of termination. There is a slightly later change in Scotland, where breach of contract claims arising on termination follow from 9 November 2026.</a:t>
            </a:r>
          </a:p>
          <a:p>
            <a:endParaRPr lang="en-GB"/>
          </a:p>
          <a:p>
            <a:r>
              <a:rPr lang="en-GB"/>
              <a:t>So, practically, through late 2026 and into 2027, you can’t simply work out the deadline from the date the claim form arrives. You need to go back to the date of the underlying event. We’re likely to see mistakes made on both sides of that transition.</a:t>
            </a:r>
          </a:p>
          <a:p>
            <a:endParaRPr lang="en-GB"/>
          </a:p>
          <a:p>
            <a:pPr>
              <a:buNone/>
            </a:pPr>
            <a:r>
              <a:rPr lang="en-GB"/>
              <a:t>So the headline is: six months less one day for acts on or after 1 October; for a series of acts, look at the last act; for contract claims, usually the effective date of termination; and for anything before October, the old three-month limit still applies. And importantly, the Tribunal’s existing discretion to allow late claims has not changed.</a:t>
            </a:r>
          </a:p>
          <a:p>
            <a:pPr marL="0" indent="0">
              <a:buNone/>
            </a:pPr>
            <a:endParaRPr lang="en-GB"/>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71450" y="1143000"/>
            <a:ext cx="5486400" cy="3086100"/>
          </a:xfrm>
          <a:prstGeom prst="rect">
            <a:avLst/>
          </a:prstGeom>
          <a:noFill/>
          <a:ln w="12700">
            <a:solidFill>
              <a:prstClr val="black"/>
            </a:solidFill>
          </a:ln>
        </p:spPr>
      </p:sp>
      <p:sp>
        <p:nvSpPr>
          <p:cNvPr id="3" name="Notes Placeholder 2"/>
          <p:cNvSpPr>
            <a:spLocks noGrp="1"/>
          </p:cNvSpPr>
          <p:nvPr>
            <p:ph type="body" idx="1"/>
          </p:nvPr>
        </p:nvSpPr>
        <p:spPr>
          <a:xfrm>
            <a:off x="514350" y="4400550"/>
            <a:ext cx="4114800" cy="3600450"/>
          </a:xfrm>
          <a:prstGeom prst="rect">
            <a:avLst/>
          </a:prstGeom>
        </p:spPr>
        <p:txBody>
          <a:bodyPr/>
          <a:lstStyle/>
          <a:p>
            <a:pPr marL="0" indent="0">
              <a:buNone/>
            </a:pPr>
            <a:r>
              <a:rPr lang="en-GB" b="1" err="1"/>
              <a:t>Ashmina</a:t>
            </a:r>
          </a:p>
          <a:p>
            <a:pPr marL="0" indent="0">
              <a:buNone/>
            </a:pPr>
            <a:endParaRPr lang="en-GB"/>
          </a:p>
          <a:p>
            <a:r>
              <a:rPr lang="en-GB"/>
              <a:t>This is probably the slide I’d most like you to take away, because six months isn’t really the number.</a:t>
            </a:r>
          </a:p>
          <a:p>
            <a:endParaRPr lang="en-GB"/>
          </a:p>
          <a:p>
            <a:r>
              <a:rPr lang="en-GB"/>
              <a:t>Early Conciliation itself hasn’t changed. A claimant still has to notify ACAS before issuing a claim, and the clock stops while conciliation is running. What has changed, separately, is the length of the conciliation window. For notifications made on or after 1 December 2025, that went from six weeks to twelve weeks.</a:t>
            </a:r>
          </a:p>
          <a:p>
            <a:endParaRPr lang="en-GB"/>
          </a:p>
          <a:p>
            <a:r>
              <a:rPr lang="en-GB"/>
              <a:t>So put those two things together. You have six months, potentially up to twelve weeks where the clock is stopped for conciliation, and then the Tribunal’s existing discretion to extend time where it is just and equitable, or where it was not reasonably practicable to bring the claim in time. In practical terms, for some claims, that means the realistic outer edge is moving towards nine months from the original event.</a:t>
            </a:r>
          </a:p>
          <a:p>
            <a:endParaRPr lang="en-GB"/>
          </a:p>
          <a:p>
            <a:r>
              <a:rPr lang="en-GB"/>
              <a:t>Think about what that means in human terms. If you dismiss someone in the first week of October 2026, under the old regime you might have expected the issue to be resolved by around mid-January. Under the new regime, a claim could still land the following summer. By then, the manager who made the decision may have left, the investigating officer may have dealt with another twenty cases, and nobody may remember exactly what was said in the corridor.</a:t>
            </a:r>
          </a:p>
          <a:p>
            <a:endParaRPr lang="en-GB"/>
          </a:p>
          <a:p>
            <a:r>
              <a:rPr lang="en-GB"/>
              <a:t>And that is the real risk here. It’s not just a legal risk, it’s an evidence risk.</a:t>
            </a:r>
          </a:p>
          <a:p>
            <a:endParaRPr lang="en-GB"/>
          </a:p>
          <a:p>
            <a:r>
              <a:rPr lang="en-GB"/>
              <a:t>So the key message is: don’t hear “six months” and assume you have six months. Early Conciliation remains mandatory, the conciliation period is now up to twelve weeks, and that time doesn’t count towards the limitation period. The Tribunal’s discretion to extend time is also unchanged. So, for some claims, you could be looking at a window approaching nine months. And one final point: that twelve-week conciliation period is itself under review.</a:t>
            </a:r>
          </a:p>
          <a:p>
            <a:pPr marL="0" indent="0">
              <a:buNone/>
            </a:pPr>
            <a:endParaRPr lang="en-GB"/>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71450" y="1143000"/>
            <a:ext cx="5486400" cy="3086100"/>
          </a:xfrm>
          <a:prstGeom prst="rect">
            <a:avLst/>
          </a:prstGeom>
          <a:noFill/>
          <a:ln w="12700">
            <a:solidFill>
              <a:prstClr val="black"/>
            </a:solidFill>
          </a:ln>
        </p:spPr>
      </p:sp>
      <p:sp>
        <p:nvSpPr>
          <p:cNvPr id="3" name="Notes Placeholder 2"/>
          <p:cNvSpPr>
            <a:spLocks noGrp="1"/>
          </p:cNvSpPr>
          <p:nvPr>
            <p:ph type="body" idx="1"/>
          </p:nvPr>
        </p:nvSpPr>
        <p:spPr>
          <a:xfrm>
            <a:off x="514350" y="4400550"/>
            <a:ext cx="4114800" cy="3600450"/>
          </a:xfrm>
          <a:prstGeom prst="rect">
            <a:avLst/>
          </a:prstGeom>
        </p:spPr>
        <p:txBody>
          <a:bodyPr/>
          <a:lstStyle/>
          <a:p>
            <a:pPr marL="0" indent="0">
              <a:buNone/>
            </a:pPr>
            <a:r>
              <a:rPr lang="en-GB" b="1" err="1"/>
              <a:t>Ashmina</a:t>
            </a:r>
            <a:r>
              <a:rPr lang="en-GB" b="1"/>
              <a:t> </a:t>
            </a:r>
          </a:p>
          <a:p>
            <a:pPr marL="0" indent="0">
              <a:buNone/>
            </a:pPr>
            <a:endParaRPr lang="en-GB"/>
          </a:p>
          <a:p>
            <a:r>
              <a:rPr lang="en-GB"/>
              <a:t>So, what do you actually do about it? There are six things.</a:t>
            </a:r>
          </a:p>
          <a:p>
            <a:endParaRPr lang="en-GB"/>
          </a:p>
          <a:p>
            <a:r>
              <a:rPr lang="en-GB"/>
              <a:t>First, retention. Go and look at your data retention schedule. A lot of schedules were written when three months, plus a short conciliation window, was the relevant horizon. If you’re deleting investigation notes, interview records or performance documentation at six or nine months, you could be destroying your own defence. Obviously, that needs to be balanced against your data protection obligations, but the important thing is to review it deliberately rather than letting it happen by accident.</a:t>
            </a:r>
          </a:p>
          <a:p>
            <a:endParaRPr lang="en-GB"/>
          </a:p>
          <a:p>
            <a:r>
              <a:rPr lang="en-GB"/>
              <a:t>Second, contemporaneous notes. This isn’t new advice, but it matters much more now. A note written on the day can carry real weight with a Tribunal. A statement reconstructed nine months later is much less reliable.</a:t>
            </a:r>
          </a:p>
          <a:p>
            <a:endParaRPr lang="en-GB"/>
          </a:p>
          <a:p>
            <a:r>
              <a:rPr lang="en-GB"/>
              <a:t>Third, when something does go wrong, identify your decision-makers and witnesses early, and take an account while the memories are fresh. People leave, and that is probably the single biggest evidential problem created by the longer limitation period.</a:t>
            </a:r>
          </a:p>
          <a:p>
            <a:endParaRPr lang="en-GB"/>
          </a:p>
          <a:p>
            <a:r>
              <a:rPr lang="en-GB"/>
              <a:t>Fourth, early resolution. Handle grievances and disciplinary processes promptly and properly. A well-run process that resolves the issue is now worth even more than it was before.</a:t>
            </a:r>
          </a:p>
          <a:p>
            <a:r>
              <a:rPr lang="en-GB"/>
              <a:t>Fifth, brief your managers. They need to understand that a decision they make in November could still be live the following August. This is not something that just disappears after a few months.</a:t>
            </a:r>
          </a:p>
          <a:p>
            <a:endParaRPr lang="en-GB"/>
          </a:p>
          <a:p>
            <a:r>
              <a:rPr lang="en-GB"/>
              <a:t>And sixth, this is the technical one for the HR team, during the overlap period, always check the date of the underlying event before you assume which deadline applies. The question is not when the claim form arrives; it’s when the act, detriment or infringement happened</a:t>
            </a:r>
          </a:p>
          <a:p>
            <a:endParaRPr lang="en-GB"/>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71450" y="1143000"/>
            <a:ext cx="5486400" cy="3086100"/>
          </a:xfrm>
          <a:prstGeom prst="rect">
            <a:avLst/>
          </a:prstGeom>
          <a:noFill/>
          <a:ln w="12700">
            <a:solidFill>
              <a:prstClr val="black"/>
            </a:solidFill>
          </a:ln>
        </p:spPr>
      </p:sp>
      <p:sp>
        <p:nvSpPr>
          <p:cNvPr id="3" name="Notes Placeholder 2"/>
          <p:cNvSpPr>
            <a:spLocks noGrp="1"/>
          </p:cNvSpPr>
          <p:nvPr>
            <p:ph type="body" idx="1"/>
          </p:nvPr>
        </p:nvSpPr>
        <p:spPr>
          <a:xfrm>
            <a:off x="514350" y="4400550"/>
            <a:ext cx="4114800" cy="3600450"/>
          </a:xfrm>
          <a:prstGeom prst="rect">
            <a:avLst/>
          </a:prstGeom>
        </p:spPr>
        <p:txBody>
          <a:bodyPr/>
          <a:lstStyle/>
          <a:p>
            <a:pPr marL="0" indent="0">
              <a:buNone/>
            </a:pPr>
            <a:r>
              <a:rPr lang="en-GB" b="1"/>
              <a:t>Bryony</a:t>
            </a:r>
          </a:p>
          <a:p>
            <a:endParaRPr lang="en-GB"/>
          </a:p>
          <a:p>
            <a:pPr marL="0" indent="0">
              <a:buNone/>
            </a:pPr>
            <a:r>
              <a:rPr lang="en-GB"/>
              <a:t>Our second date, and for a lot of you this will be the one that generates the most work.</a:t>
            </a:r>
          </a:p>
          <a:p>
            <a:endParaRPr lang="en-GB"/>
          </a:p>
          <a:p>
            <a:pPr marL="0" indent="0">
              <a:buNone/>
            </a:pPr>
            <a:r>
              <a:rPr lang="en-GB"/>
              <a:t>30 October 2026 brings two harassment changes. The existing duty to prevent sexual harassment gets stronger, and a new liability arrives for harassment by third parties.</a:t>
            </a:r>
          </a:p>
          <a:p>
            <a:endParaRPr lang="en-GB"/>
          </a:p>
          <a:p>
            <a:pPr marL="0" indent="0">
              <a:buNone/>
            </a:pPr>
            <a:r>
              <a:rPr lang="en-GB"/>
              <a:t>If you have any staff who deal with the public, customers, clients, patients or contractors, this slide is the one to pay attention to. Retail, hospitality, healthcare, transport, construction, facilities management, education, professional services with client facing teams. Which is most of us.</a:t>
            </a:r>
          </a:p>
          <a:p>
            <a:endParaRPr lang="en-GB"/>
          </a:p>
          <a:p>
            <a:pPr marL="0" indent="0">
              <a:buNone/>
            </a:pPr>
            <a:r>
              <a:rPr lang="en-GB"/>
              <a:t>Let us take them one at a time.</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71450" y="1143000"/>
            <a:ext cx="5486400" cy="3086100"/>
          </a:xfrm>
          <a:prstGeom prst="rect">
            <a:avLst/>
          </a:prstGeom>
          <a:noFill/>
          <a:ln w="12700">
            <a:solidFill>
              <a:prstClr val="black"/>
            </a:solidFill>
          </a:ln>
        </p:spPr>
      </p:sp>
      <p:sp>
        <p:nvSpPr>
          <p:cNvPr id="3" name="Notes Placeholder 2"/>
          <p:cNvSpPr>
            <a:spLocks noGrp="1"/>
          </p:cNvSpPr>
          <p:nvPr>
            <p:ph type="body" idx="1"/>
          </p:nvPr>
        </p:nvSpPr>
        <p:spPr>
          <a:xfrm>
            <a:off x="514350" y="4400550"/>
            <a:ext cx="4114800" cy="3600450"/>
          </a:xfrm>
          <a:prstGeom prst="rect">
            <a:avLst/>
          </a:prstGeom>
        </p:spPr>
        <p:txBody>
          <a:bodyPr/>
          <a:lstStyle/>
          <a:p>
            <a:pPr marL="0" indent="0">
              <a:buNone/>
            </a:pPr>
            <a:r>
              <a:rPr lang="en-GB" b="1"/>
              <a:t>Bryony</a:t>
            </a:r>
          </a:p>
          <a:p>
            <a:endParaRPr lang="en-GB"/>
          </a:p>
          <a:p>
            <a:pPr marL="0" indent="0">
              <a:buNone/>
            </a:pPr>
            <a:r>
              <a:rPr lang="en-GB"/>
              <a:t>Start with where we are today. Since 26 October 2024, under section 40A of the Equality Act, inserted by the Worker Protection Act 2023, employers have had a positive duty to take reasonable steps to prevent sexual harassment of their employees.</a:t>
            </a:r>
          </a:p>
          <a:p>
            <a:endParaRPr lang="en-GB"/>
          </a:p>
          <a:p>
            <a:pPr marL="0" indent="0">
              <a:buNone/>
            </a:pPr>
            <a:r>
              <a:rPr lang="en-GB"/>
              <a:t>From 30 October 2026 a single word is added. Reasonable steps becomes all reasonable steps. That one word does a lot of work.</a:t>
            </a:r>
          </a:p>
          <a:p>
            <a:endParaRPr lang="en-GB"/>
          </a:p>
          <a:p>
            <a:pPr marL="0" indent="0">
              <a:buNone/>
            </a:pPr>
            <a:r>
              <a:rPr lang="en-GB"/>
              <a:t>Under the current standard, you can defend yourself by showing you took steps that were reasonable and proportionate for an organisation of your size and circumstances. Under the new standard, the question becomes whether there was anything else you could reasonably have done. You have to show not just what you did, but that there was nothing more available to you.</a:t>
            </a:r>
          </a:p>
          <a:p>
            <a:endParaRPr lang="en-GB"/>
          </a:p>
          <a:p>
            <a:pPr marL="0" indent="0">
              <a:buNone/>
            </a:pPr>
            <a:r>
              <a:rPr lang="en-GB"/>
              <a:t>It is worth stressing that this is an anticipatory duty. It is not about how well you handle a complaint. It is about what you had already put in place before anything happened. A tribunal will ask what your risk assessment said, whether your managers had been trained, whether people knew how to report.</a:t>
            </a:r>
          </a:p>
          <a:p>
            <a:endParaRPr lang="en-GB"/>
          </a:p>
          <a:p>
            <a:pPr marL="0" indent="0">
              <a:buNone/>
            </a:pPr>
            <a:r>
              <a:rPr lang="en-GB"/>
              <a:t>The government has taken a power to specify by regulation what all reasonable steps means. Those regulations will only be made after consultation and are not expected until 2027 or later. They will complement the broader duty rather than replace it. So you cannot wait for them.</a:t>
            </a:r>
          </a:p>
          <a:p>
            <a:endParaRPr lang="en-GB"/>
          </a:p>
          <a:p>
            <a:pPr marL="0" indent="0">
              <a:buNone/>
            </a:pPr>
            <a:r>
              <a:rPr lang="en-GB"/>
              <a:t>In the meantime, the EHRC technical guidance on sexual harassment at work, and its eight step approach, is the practical benchmark. If a tribunal is looking for a yardstick before the regulations arrive, that is where it will look.</a:t>
            </a:r>
          </a:p>
          <a:p>
            <a:endParaRPr lang="en-GB"/>
          </a:p>
          <a:p>
            <a:pPr marL="0" indent="0">
              <a:buNone/>
            </a:pPr>
            <a:r>
              <a:rPr lang="en-GB" b="1"/>
              <a:t>Key Points</a:t>
            </a:r>
          </a:p>
          <a:p>
            <a:pPr marL="0" indent="0">
              <a:buNone/>
            </a:pPr>
            <a:r>
              <a:rPr lang="en-GB"/>
              <a:t>Current duty since 26 October 2024: reasonable steps, section 40A Equality Act.</a:t>
            </a:r>
          </a:p>
          <a:p>
            <a:pPr marL="0" indent="0">
              <a:buNone/>
            </a:pPr>
            <a:r>
              <a:rPr lang="en-GB"/>
              <a:t>From 30 October 2026: all reasonable steps.</a:t>
            </a:r>
          </a:p>
          <a:p>
            <a:pPr marL="0" indent="0">
              <a:buNone/>
            </a:pPr>
            <a:r>
              <a:rPr lang="en-GB"/>
              <a:t>The bar moves to everything you could reasonably have done.</a:t>
            </a:r>
          </a:p>
          <a:p>
            <a:pPr marL="0" indent="0">
              <a:buNone/>
            </a:pPr>
            <a:r>
              <a:rPr lang="en-GB"/>
              <a:t>Anticipatory: act before, not after.</a:t>
            </a:r>
          </a:p>
          <a:p>
            <a:pPr marL="0" indent="0">
              <a:buNone/>
            </a:pPr>
            <a:r>
              <a:rPr lang="en-GB"/>
              <a:t>Regulations specifying steps will follow consultation, expected 2027 onwards.</a:t>
            </a:r>
          </a:p>
          <a:p>
            <a:pPr marL="0" indent="0">
              <a:buNone/>
            </a:pPr>
            <a:r>
              <a:rPr lang="en-GB"/>
              <a:t>EHRC technical guidance is the benchmark in the meantime.</a:t>
            </a:r>
          </a:p>
          <a:p>
            <a:pPr marL="0" indent="0">
              <a:buNone/>
            </a:pPr>
            <a:r>
              <a:rPr lang="en-GB"/>
              <a:t>Remember the duty extends to work related settings, including offsite events and socials.</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71450" y="1143000"/>
            <a:ext cx="5486400" cy="3086100"/>
          </a:xfrm>
          <a:prstGeom prst="rect">
            <a:avLst/>
          </a:prstGeom>
          <a:noFill/>
          <a:ln w="12700">
            <a:solidFill>
              <a:prstClr val="black"/>
            </a:solidFill>
          </a:ln>
        </p:spPr>
      </p:sp>
      <p:sp>
        <p:nvSpPr>
          <p:cNvPr id="3" name="Notes Placeholder 2"/>
          <p:cNvSpPr>
            <a:spLocks noGrp="1"/>
          </p:cNvSpPr>
          <p:nvPr>
            <p:ph type="body" idx="1"/>
          </p:nvPr>
        </p:nvSpPr>
        <p:spPr>
          <a:xfrm>
            <a:off x="514350" y="4400550"/>
            <a:ext cx="4114800" cy="3600450"/>
          </a:xfrm>
          <a:prstGeom prst="rect">
            <a:avLst/>
          </a:prstGeom>
        </p:spPr>
        <p:txBody>
          <a:bodyPr/>
          <a:lstStyle/>
          <a:p>
            <a:pPr marL="0" indent="0">
              <a:buNone/>
            </a:pPr>
            <a:r>
              <a:rPr lang="en-GB" b="1"/>
              <a:t>Bryony </a:t>
            </a:r>
          </a:p>
          <a:p>
            <a:pPr marL="0" indent="0">
              <a:buNone/>
            </a:pPr>
            <a:endParaRPr lang="en-GB"/>
          </a:p>
          <a:p>
            <a:pPr marL="0" indent="0">
              <a:buNone/>
            </a:pPr>
            <a:r>
              <a:rPr lang="en-GB"/>
              <a:t>From 30 October, an employer must not permit a third party to harass its employees in the course of their employment. Third party means anyone who is not you and not a fellow employee. Customers, clients, patients, suppliers, contractors, agency workers, visitors, delivery drivers.</a:t>
            </a:r>
          </a:p>
          <a:p>
            <a:endParaRPr lang="en-GB"/>
          </a:p>
          <a:p>
            <a:pPr marL="0" indent="0">
              <a:buNone/>
            </a:pPr>
            <a:r>
              <a:rPr lang="en-GB"/>
              <a:t>Two things people commonly get wrong about this.</a:t>
            </a:r>
          </a:p>
          <a:p>
            <a:endParaRPr lang="en-GB"/>
          </a:p>
          <a:p>
            <a:pPr marL="0" indent="0">
              <a:buNone/>
            </a:pPr>
            <a:r>
              <a:rPr lang="en-GB"/>
              <a:t>The first is scope. This is not just sexual harassment. It covers harassment related to the relevant protected characteristics, and in this context that means all of them except marriage and civil partnership and pregnancy and maternity, which are outside the harassment provisions of the Equality Act. So in practice: age, disability, gender reassignment, race, religion or belief, sex, and sexual orientation. Racist abuse from a customer is squarely in scope.</a:t>
            </a:r>
          </a:p>
          <a:p>
            <a:endParaRPr lang="en-GB"/>
          </a:p>
          <a:p>
            <a:pPr marL="0" indent="0">
              <a:buNone/>
            </a:pPr>
            <a:r>
              <a:rPr lang="en-GB"/>
              <a:t>The second is knowledge. Liability can arise even where you had no prior knowledge of the conduct. There is no need for a first incident to put you on notice. That is why the anticipatory approach matters so much. The question a tribunal asks is what you had in place beforehand.</a:t>
            </a:r>
          </a:p>
          <a:p>
            <a:endParaRPr lang="en-GB"/>
          </a:p>
          <a:p>
            <a:pPr marL="0" indent="0">
              <a:buNone/>
            </a:pPr>
            <a:r>
              <a:rPr lang="en-GB"/>
              <a:t>Your defence is that you took all reasonable steps to prevent it. Same standard as we just discussed.</a:t>
            </a:r>
          </a:p>
          <a:p>
            <a:endParaRPr lang="en-GB"/>
          </a:p>
          <a:p>
            <a:pPr marL="0" indent="0">
              <a:buNone/>
            </a:pPr>
            <a:r>
              <a:rPr lang="en-GB"/>
              <a:t>Worth adding some history for context: third party harassment liability used to exist and was repealed in 2013. So this is a restoration rather than an invention, but the standard attached to it is higher than it was before.</a:t>
            </a:r>
          </a:p>
          <a:p>
            <a:endParaRPr lang="en-GB"/>
          </a:p>
          <a:p>
            <a:pPr marL="0" indent="0">
              <a:buNone/>
            </a:pPr>
            <a:r>
              <a:rPr lang="en-GB" b="1"/>
              <a:t>Key Points</a:t>
            </a:r>
          </a:p>
          <a:p>
            <a:pPr marL="0" indent="0">
              <a:buNone/>
            </a:pPr>
            <a:r>
              <a:rPr lang="en-GB"/>
              <a:t>Employers must not permit harassment of staff by third parties in the course of employment.</a:t>
            </a:r>
          </a:p>
          <a:p>
            <a:pPr marL="0" indent="0">
              <a:buNone/>
            </a:pPr>
            <a:r>
              <a:rPr lang="en-GB"/>
              <a:t>Third parties: customers, clients, patients, contractors, suppliers, visitors.</a:t>
            </a:r>
          </a:p>
          <a:p>
            <a:pPr marL="0" indent="0">
              <a:buNone/>
            </a:pPr>
            <a:r>
              <a:rPr lang="en-GB"/>
              <a:t>Covers all relevant protected characteristics, not just sexual harassment.</a:t>
            </a:r>
          </a:p>
          <a:p>
            <a:pPr marL="0" indent="0">
              <a:buNone/>
            </a:pPr>
            <a:r>
              <a:rPr lang="en-GB"/>
              <a:t>Excludes marriage and civil partnership and pregnancy and maternity, which sit outside the harassment provisions.</a:t>
            </a:r>
          </a:p>
          <a:p>
            <a:pPr marL="0" indent="0">
              <a:buNone/>
            </a:pPr>
            <a:r>
              <a:rPr lang="en-GB"/>
              <a:t>Defence: all reasonable steps.</a:t>
            </a:r>
          </a:p>
          <a:p>
            <a:pPr marL="0" indent="0">
              <a:buNone/>
            </a:pPr>
            <a:r>
              <a:rPr lang="en-GB"/>
              <a:t>No prior knowledge required for liability to arise.</a:t>
            </a:r>
          </a:p>
          <a:p>
            <a:pPr marL="0" indent="0">
              <a:buNone/>
            </a:pPr>
            <a:r>
              <a:rPr lang="en-GB"/>
              <a:t>Removed from the statute in 2013, restored from 30 October 2026.</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71450" y="1143000"/>
            <a:ext cx="5486400" cy="3086100"/>
          </a:xfrm>
          <a:prstGeom prst="rect">
            <a:avLst/>
          </a:prstGeom>
          <a:noFill/>
          <a:ln w="12700">
            <a:solidFill>
              <a:prstClr val="black"/>
            </a:solidFill>
          </a:ln>
        </p:spPr>
      </p:sp>
      <p:sp>
        <p:nvSpPr>
          <p:cNvPr id="3" name="Notes Placeholder 2"/>
          <p:cNvSpPr>
            <a:spLocks noGrp="1"/>
          </p:cNvSpPr>
          <p:nvPr>
            <p:ph type="body" idx="1"/>
          </p:nvPr>
        </p:nvSpPr>
        <p:spPr>
          <a:xfrm>
            <a:off x="514350" y="4400550"/>
            <a:ext cx="4114800" cy="3600450"/>
          </a:xfrm>
          <a:prstGeom prst="rect">
            <a:avLst/>
          </a:prstGeom>
        </p:spPr>
        <p:txBody>
          <a:bodyPr/>
          <a:lstStyle/>
          <a:p>
            <a:pPr marL="0" indent="0">
              <a:buNone/>
            </a:pPr>
            <a:r>
              <a:rPr lang="en-GB" b="1"/>
              <a:t>Bryony </a:t>
            </a:r>
          </a:p>
          <a:p>
            <a:endParaRPr lang="en-GB"/>
          </a:p>
          <a:p>
            <a:pPr marL="0" indent="0">
              <a:buNone/>
            </a:pPr>
            <a:r>
              <a:rPr lang="en-GB"/>
              <a:t>So, practically, what does all reasonable steps look like before 30 October.</a:t>
            </a:r>
          </a:p>
          <a:p>
            <a:endParaRPr lang="en-GB"/>
          </a:p>
          <a:p>
            <a:pPr marL="0" indent="0">
              <a:buNone/>
            </a:pPr>
            <a:r>
              <a:rPr lang="en-GB"/>
              <a:t>Start with a risk assessment, and write it down. This is the single thing most likely to be asked for. Do it by role and by site, because the risk is not evenly spread. Someone on a late shift alone behind a bar faces a different risk from someone in a back office. Night working, lone working, alcohol, customer facing roles, sites you do not control. It is vital that you have an understanding and you have determined the key markers for third parties, as ultimately we don’t know if the law is going to expect zero tolerance. </a:t>
            </a:r>
          </a:p>
          <a:p>
            <a:endParaRPr lang="en-GB"/>
          </a:p>
          <a:p>
            <a:pPr marL="0" indent="0">
              <a:buNone/>
            </a:pPr>
            <a:r>
              <a:rPr lang="en-GB"/>
              <a:t>Second, the policy. Most harassment policies deal with colleague on colleague conduct. Yours now needs to deal explicitly with third parties, and it needs to tell people what to do in the moment, not just how to complain afterwards.</a:t>
            </a:r>
          </a:p>
          <a:p>
            <a:endParaRPr lang="en-GB"/>
          </a:p>
          <a:p>
            <a:pPr marL="0" indent="0">
              <a:buNone/>
            </a:pPr>
            <a:r>
              <a:rPr lang="en-GB"/>
              <a:t>Third, and this is the one that gets missed: give people scripts. A junior member of staff facing an abusive customer needs to know they are allowed to end the interaction, what form of words to use, and who to call. Practise it in team meetings.</a:t>
            </a:r>
          </a:p>
          <a:p>
            <a:endParaRPr lang="en-GB"/>
          </a:p>
          <a:p>
            <a:pPr marL="0" indent="0">
              <a:buNone/>
            </a:pPr>
            <a:r>
              <a:rPr lang="en-GB"/>
              <a:t>Fourth, training. Managers first, then everyone, and keep the attendance records. I would point to the EHRC's enforcement work here. In the Lidl GB case in 2025, a tribunal found managers were unaware of the anti harassment policies and no risk assessments had been carried out, and the company entered a binding agreement with the EHRC. That is exactly the reactive posture this duty is designed to end. And remember the EHRC can act on its own initiative through investigations and binding agreements. It does not have to wait for an individual claim.</a:t>
            </a:r>
          </a:p>
          <a:p>
            <a:endParaRPr lang="en-GB"/>
          </a:p>
          <a:p>
            <a:pPr marL="0" indent="0">
              <a:buNone/>
            </a:pPr>
            <a:r>
              <a:rPr lang="en-GB"/>
              <a:t>Fifth, contracts. Where you place staff on client sites, or where contractors come onto yours, look at what the contract says about behaviour and about liability. You may be able to apportion risk. At minimum you can set expectations.</a:t>
            </a:r>
          </a:p>
          <a:p>
            <a:endParaRPr lang="en-GB"/>
          </a:p>
          <a:p>
            <a:pPr marL="0" indent="0">
              <a:buNone/>
            </a:pPr>
            <a:r>
              <a:rPr lang="en-GB"/>
              <a:t>Sixth, keep everything. The audit trail is the defence.</a:t>
            </a:r>
          </a:p>
          <a:p>
            <a:endParaRPr lang="en-GB"/>
          </a:p>
          <a:p>
            <a:pPr marL="0" indent="0">
              <a:buNone/>
            </a:pPr>
            <a:r>
              <a:rPr lang="en-GB" b="1"/>
              <a:t>Key Points</a:t>
            </a:r>
          </a:p>
          <a:p>
            <a:pPr marL="0" indent="0">
              <a:buNone/>
            </a:pPr>
            <a:r>
              <a:rPr lang="en-GB"/>
              <a:t>Documented risk assessment, by role and by site.</a:t>
            </a:r>
          </a:p>
          <a:p>
            <a:pPr marL="0" indent="0">
              <a:buNone/>
            </a:pPr>
            <a:r>
              <a:rPr lang="en-GB"/>
              <a:t>Policy updated to cover third parties and in the moment responses.</a:t>
            </a:r>
          </a:p>
          <a:p>
            <a:pPr marL="0" indent="0">
              <a:buNone/>
            </a:pPr>
            <a:r>
              <a:rPr lang="en-GB"/>
              <a:t>Scripts and escalation routes for public facing staff.</a:t>
            </a:r>
          </a:p>
          <a:p>
            <a:pPr marL="0" indent="0">
              <a:buNone/>
            </a:pPr>
            <a:r>
              <a:rPr lang="en-GB"/>
              <a:t>Training, managers first, with attendance records kept.</a:t>
            </a:r>
          </a:p>
          <a:p>
            <a:pPr marL="0" indent="0">
              <a:buNone/>
            </a:pPr>
            <a:r>
              <a:rPr lang="en-GB"/>
              <a:t>Third party contracts reviewed for behaviour standards and liability.</a:t>
            </a:r>
          </a:p>
          <a:p>
            <a:pPr marL="0" indent="0">
              <a:buNone/>
            </a:pPr>
            <a:r>
              <a:rPr lang="en-GB"/>
              <a:t>A retained audit trail: assessment, policy, training, reports, outcomes.</a:t>
            </a:r>
          </a:p>
          <a:p>
            <a:pPr marL="0" indent="0">
              <a:buNone/>
            </a:pPr>
            <a:r>
              <a:rPr lang="en-GB"/>
              <a:t>EHRC can act without an individual claim.</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71450" y="1143000"/>
            <a:ext cx="5486400" cy="3086100"/>
          </a:xfrm>
          <a:prstGeom prst="rect">
            <a:avLst/>
          </a:prstGeom>
          <a:noFill/>
          <a:ln w="12700">
            <a:solidFill>
              <a:prstClr val="black"/>
            </a:solidFill>
          </a:ln>
        </p:spPr>
      </p:sp>
      <p:sp>
        <p:nvSpPr>
          <p:cNvPr id="3" name="Notes Placeholder 2"/>
          <p:cNvSpPr>
            <a:spLocks noGrp="1"/>
          </p:cNvSpPr>
          <p:nvPr>
            <p:ph type="body" idx="1"/>
          </p:nvPr>
        </p:nvSpPr>
        <p:spPr>
          <a:xfrm>
            <a:off x="514350" y="4400550"/>
            <a:ext cx="4114800" cy="3600450"/>
          </a:xfrm>
          <a:prstGeom prst="rect">
            <a:avLst/>
          </a:prstGeom>
        </p:spPr>
        <p:txBody>
          <a:bodyPr/>
          <a:lstStyle/>
          <a:p>
            <a:pPr marL="0" indent="0">
              <a:buNone/>
            </a:pPr>
            <a:r>
              <a:rPr lang="en-GB" b="1" err="1"/>
              <a:t>Ashmina</a:t>
            </a:r>
          </a:p>
          <a:p>
            <a:endParaRPr lang="en-GB"/>
          </a:p>
          <a:p>
            <a:pPr>
              <a:buNone/>
            </a:pPr>
            <a:r>
              <a:rPr lang="en-GB"/>
              <a:t>30 October also brings in the trade union package, and I want to flag something at the outset. A lot of people hear “trade union reform” and mentally file it under “not applicable to us”. Please don’t.</a:t>
            </a:r>
          </a:p>
          <a:p>
            <a:endParaRPr lang="en-GB"/>
          </a:p>
          <a:p>
            <a:r>
              <a:rPr lang="en-GB"/>
              <a:t>The new right of access applies to employers with 21 or more workers. The union doesn’t have to be recognised, and it doesn’t have to demonstrate any particular level of membership or support within your workforce. If you employ more than twenty people, this applies to you.</a:t>
            </a:r>
          </a:p>
          <a:p>
            <a:endParaRPr lang="en-GB"/>
          </a:p>
          <a:p>
            <a:r>
              <a:rPr lang="en-GB"/>
              <a:t>For businesses that have had little or no union engagement, this could be one of the most significant changes in the whole Act. You can no longer simply rely on a policy of not allowing organising activity in the workplace.</a:t>
            </a:r>
          </a:p>
          <a:p>
            <a:endParaRPr lang="en-GB"/>
          </a:p>
          <a:p>
            <a:r>
              <a:rPr lang="en-GB"/>
              <a:t>So even if you have never had a union relationship before, this is something you need to understand and prepare for.</a:t>
            </a:r>
          </a:p>
          <a:p>
            <a:pPr marL="0" indent="0">
              <a:buNone/>
            </a:pPr>
            <a:endParaRPr lang="en-GB"/>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71450" y="1143000"/>
            <a:ext cx="5486400" cy="3086100"/>
          </a:xfrm>
          <a:prstGeom prst="rect">
            <a:avLst/>
          </a:prstGeom>
          <a:noFill/>
          <a:ln w="12700">
            <a:solidFill>
              <a:prstClr val="black"/>
            </a:solidFill>
          </a:ln>
        </p:spPr>
      </p:sp>
      <p:sp>
        <p:nvSpPr>
          <p:cNvPr id="3" name="Notes Placeholder 2"/>
          <p:cNvSpPr>
            <a:spLocks noGrp="1"/>
          </p:cNvSpPr>
          <p:nvPr>
            <p:ph type="body" idx="1"/>
          </p:nvPr>
        </p:nvSpPr>
        <p:spPr>
          <a:xfrm>
            <a:off x="514350" y="4400550"/>
            <a:ext cx="4114800" cy="3600450"/>
          </a:xfrm>
          <a:prstGeom prst="rect">
            <a:avLst/>
          </a:prstGeom>
        </p:spPr>
        <p:txBody>
          <a:bodyPr/>
          <a:lstStyle/>
          <a:p>
            <a:pPr marL="0" indent="0">
              <a:buNone/>
            </a:pPr>
            <a:r>
              <a:rPr lang="en-GB" b="1"/>
              <a:t>Bryony</a:t>
            </a:r>
          </a:p>
          <a:p>
            <a:endParaRPr lang="en-GB"/>
          </a:p>
          <a:p>
            <a:pPr marL="0" indent="0">
              <a:buNone/>
            </a:pPr>
            <a:r>
              <a:rPr lang="en-GB"/>
              <a:t>Six things in the package.</a:t>
            </a:r>
          </a:p>
          <a:p>
            <a:endParaRPr lang="en-GB"/>
          </a:p>
          <a:p>
            <a:pPr marL="0" indent="0">
              <a:buNone/>
            </a:pPr>
            <a:r>
              <a:rPr lang="en-GB"/>
              <a:t>First, the information duty. You will have to give workers a written statement telling them they have the right to join a trade union. It goes alongside the section 1 statement, so at the point you give someone their written particulars, and at other prescribed times which will be set out in secondary legislation. The exact form, content and frequency are still being finalised, so watch that space, but the practical action now is to look at your onboarding pack and your HR system and work out where this will sit.</a:t>
            </a:r>
          </a:p>
          <a:p>
            <a:endParaRPr lang="en-GB"/>
          </a:p>
          <a:p>
            <a:pPr marL="0" indent="0">
              <a:buNone/>
            </a:pPr>
            <a:r>
              <a:rPr lang="en-GB"/>
              <a:t>Second, and this is the big one, the right of access. Next slide covers it in detail.</a:t>
            </a:r>
          </a:p>
          <a:p>
            <a:endParaRPr lang="en-GB"/>
          </a:p>
          <a:p>
            <a:pPr marL="0" indent="0">
              <a:buNone/>
            </a:pPr>
            <a:r>
              <a:rPr lang="en-GB"/>
              <a:t>Third, representatives. Union workplace representatives get stronger rights to paid time off and to facilities to do their duties, with an updated code of practice on time off laid before Parliament on 6 July 2026 and due to come into force on 30 October, subject to approval. Note that if it goes to a tribunal, the burden is on the employer to show the time off proposed was not reasonable.</a:t>
            </a:r>
          </a:p>
          <a:p>
            <a:endParaRPr lang="en-GB"/>
          </a:p>
          <a:p>
            <a:pPr marL="0" indent="0">
              <a:buNone/>
            </a:pPr>
            <a:r>
              <a:rPr lang="en-GB"/>
              <a:t>Fourth, a genuinely new role: the union equality representative, with a right to reasonable paid time off and access to facilities to carry out equality related duties.</a:t>
            </a:r>
          </a:p>
          <a:p>
            <a:endParaRPr lang="en-GB"/>
          </a:p>
          <a:p>
            <a:pPr marL="0" indent="0">
              <a:buNone/>
            </a:pPr>
            <a:r>
              <a:rPr lang="en-GB"/>
              <a:t>Fifth, recognition and derecognition. The unfair practices rules are strengthened and apply from the point the Central Arbitration Committee accepts an application, and the bargaining unit is frozen once an application is received, which stops employers reshaping the unit to dilute support. This builds on the April 2026 changes that removed the likely majority test and the forty per cent support threshold in recognition ballots.</a:t>
            </a:r>
          </a:p>
          <a:p>
            <a:endParaRPr lang="en-GB"/>
          </a:p>
          <a:p>
            <a:pPr marL="0" indent="0">
              <a:buNone/>
            </a:pPr>
            <a:r>
              <a:rPr lang="en-GB"/>
              <a:t>Sixth, protection against detriment for taking protected industrial action is extended. Employers will be prohibited from treating workers unfairly where the main purpose is to penalise, prevent or deter protected industrial action.</a:t>
            </a:r>
          </a:p>
          <a:p>
            <a:endParaRPr lang="en-GB"/>
          </a:p>
          <a:p>
            <a:pPr marL="0" indent="0">
              <a:buNone/>
            </a:pPr>
            <a:r>
              <a:rPr lang="en-GB" b="1"/>
              <a:t>Key Points</a:t>
            </a:r>
          </a:p>
          <a:p>
            <a:pPr marL="0" indent="0">
              <a:buNone/>
            </a:pPr>
            <a:r>
              <a:rPr lang="en-GB"/>
              <a:t>Written statement on the right to join a union, alongside the section 1 statement.</a:t>
            </a:r>
          </a:p>
          <a:p>
            <a:pPr marL="0" indent="0">
              <a:buNone/>
            </a:pPr>
            <a:r>
              <a:rPr lang="en-GB"/>
              <a:t>Statutory right of access, physical and digital.</a:t>
            </a:r>
          </a:p>
          <a:p>
            <a:pPr marL="0" indent="0">
              <a:buNone/>
            </a:pPr>
            <a:r>
              <a:rPr lang="en-GB"/>
              <a:t>Stronger time off and facilities rights for representatives, new code of practice.</a:t>
            </a:r>
          </a:p>
          <a:p>
            <a:pPr marL="0" indent="0">
              <a:buNone/>
            </a:pPr>
            <a:r>
              <a:rPr lang="en-GB"/>
              <a:t>New union equality representative role with paid time off.</a:t>
            </a:r>
          </a:p>
          <a:p>
            <a:pPr marL="0" indent="0">
              <a:buNone/>
            </a:pPr>
            <a:r>
              <a:rPr lang="en-GB"/>
              <a:t>Recognition reform: unfair practices strengthened, bargaining unit frozen on application.</a:t>
            </a:r>
          </a:p>
          <a:p>
            <a:pPr marL="0" indent="0">
              <a:buNone/>
            </a:pPr>
            <a:r>
              <a:rPr lang="en-GB"/>
              <a:t>Detriment protections for protected industrial action extended.</a:t>
            </a:r>
          </a:p>
          <a:p>
            <a:pPr marL="0" indent="0">
              <a:buNone/>
            </a:pPr>
            <a:r>
              <a:rPr lang="en-GB"/>
              <a:t>Several of these are subject to parliamentary approval of the associated codes and regulations.</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71450" y="1143000"/>
            <a:ext cx="5486400" cy="3086100"/>
          </a:xfrm>
          <a:prstGeom prst="rect">
            <a:avLst/>
          </a:prstGeom>
          <a:noFill/>
          <a:ln w="12700">
            <a:solidFill>
              <a:prstClr val="black"/>
            </a:solidFill>
          </a:ln>
        </p:spPr>
      </p:sp>
      <p:sp>
        <p:nvSpPr>
          <p:cNvPr id="3" name="Notes Placeholder 2"/>
          <p:cNvSpPr>
            <a:spLocks noGrp="1"/>
          </p:cNvSpPr>
          <p:nvPr>
            <p:ph type="body" idx="1"/>
          </p:nvPr>
        </p:nvSpPr>
        <p:spPr>
          <a:xfrm>
            <a:off x="514350" y="4400550"/>
            <a:ext cx="4114800" cy="3600450"/>
          </a:xfrm>
          <a:prstGeom prst="rect">
            <a:avLst/>
          </a:prstGeom>
        </p:spPr>
        <p:txBody>
          <a:bodyPr/>
          <a:lstStyle/>
          <a:p>
            <a:pPr marL="0" indent="0">
              <a:buNone/>
            </a:pPr>
            <a:r>
              <a:rPr lang="en-GB" b="1" err="1"/>
              <a:t>Ashmina</a:t>
            </a:r>
            <a:r>
              <a:rPr lang="en-GB" b="1"/>
              <a:t> </a:t>
            </a:r>
          </a:p>
          <a:p>
            <a:pPr marL="0" indent="0">
              <a:buNone/>
            </a:pPr>
            <a:endParaRPr lang="en-GB"/>
          </a:p>
          <a:p>
            <a:pPr>
              <a:buNone/>
            </a:pPr>
            <a:r>
              <a:rPr lang="en-GB"/>
              <a:t>This is the mechanics, and the numbers are worth knowing.</a:t>
            </a:r>
          </a:p>
          <a:p>
            <a:endParaRPr lang="en-GB"/>
          </a:p>
          <a:p>
            <a:r>
              <a:rPr lang="en-GB"/>
              <a:t>The right of access applies to employers with 21 or more workers, counting across group and associated companies. There’s no membership or support threshold, and the union doesn’t need to be recognised. The government has also indicated that it may look at lowering the threshold further.</a:t>
            </a:r>
          </a:p>
          <a:p>
            <a:endParaRPr lang="en-GB"/>
          </a:p>
          <a:p>
            <a:r>
              <a:rPr lang="en-GB"/>
              <a:t>The timetable is important. A union makes a request using the standard form. You have 15 working days to respond, then 25 working days to negotiate if you don’t accept it in full. If you can’t agree, the union has a further 15 working days to apply to the Central Arbitration Committee.</a:t>
            </a:r>
          </a:p>
          <a:p>
            <a:endParaRPr lang="en-GB"/>
          </a:p>
          <a:p>
            <a:r>
              <a:rPr lang="en-GB"/>
              <a:t>The presumption is in favour of access, so the focus should be on shaping the terms rather than simply refusing. The model terms suggest weekly access, five days’ notice for the first visit and two days thereafter, alongside reasonable use of meeting spaces and communication channels.</a:t>
            </a:r>
          </a:p>
          <a:p>
            <a:endParaRPr lang="en-GB"/>
          </a:p>
          <a:p>
            <a:r>
              <a:rPr lang="en-GB"/>
              <a:t>Digital access could be particularly significant, with the code envisaging use of existing IT platforms and online meetings.</a:t>
            </a:r>
          </a:p>
          <a:p>
            <a:endParaRPr lang="en-GB"/>
          </a:p>
          <a:p>
            <a:r>
              <a:rPr lang="en-GB"/>
              <a:t>And finally, the penalties are serious: up to £75,000 for a first breach, £150,000 for a second, and up to £500,000 for further breaches of the same agreement.</a:t>
            </a:r>
          </a:p>
          <a:p>
            <a:endParaRPr lang="en-GB"/>
          </a:p>
          <a:p>
            <a:r>
              <a:rPr lang="en-GB"/>
              <a:t>So the action now is simple: decide who owns an access request and what the escalation process looks like before one arrives.</a:t>
            </a:r>
          </a:p>
          <a:p>
            <a:pPr marL="0" indent="0">
              <a:buNone/>
            </a:pPr>
            <a:endParaRPr lang="en-GB"/>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71450" y="1143000"/>
            <a:ext cx="5486400" cy="3086100"/>
          </a:xfrm>
          <a:prstGeom prst="rect">
            <a:avLst/>
          </a:prstGeom>
          <a:noFill/>
          <a:ln w="12700">
            <a:solidFill>
              <a:prstClr val="black"/>
            </a:solidFill>
          </a:ln>
        </p:spPr>
      </p:sp>
      <p:sp>
        <p:nvSpPr>
          <p:cNvPr id="3" name="Notes Placeholder 2"/>
          <p:cNvSpPr>
            <a:spLocks noGrp="1"/>
          </p:cNvSpPr>
          <p:nvPr>
            <p:ph type="body" idx="1"/>
          </p:nvPr>
        </p:nvSpPr>
        <p:spPr>
          <a:xfrm>
            <a:off x="514350" y="4400550"/>
            <a:ext cx="4114800" cy="3600450"/>
          </a:xfrm>
          <a:prstGeom prst="rect">
            <a:avLst/>
          </a:prstGeom>
        </p:spPr>
        <p:txBody>
          <a:bodyPr/>
          <a:lstStyle/>
          <a:p>
            <a:pPr marL="0" indent="0">
              <a:buNone/>
            </a:pPr>
            <a:r>
              <a:rPr lang="en-GB" b="1"/>
              <a:t>Bryony</a:t>
            </a:r>
          </a:p>
          <a:p>
            <a:endParaRPr lang="en-GB"/>
          </a:p>
          <a:p>
            <a:pPr marL="0" indent="0">
              <a:buNone/>
            </a:pPr>
            <a:r>
              <a:rPr lang="en-GB"/>
              <a:t>We are not covering 2027 in detail today, but you need it on the horizon because the January changes are significant and the preparation starts now.</a:t>
            </a:r>
          </a:p>
          <a:p>
            <a:endParaRPr lang="en-GB"/>
          </a:p>
          <a:p>
            <a:pPr marL="0" indent="0">
              <a:buNone/>
            </a:pPr>
            <a:r>
              <a:rPr lang="en-GB"/>
              <a:t>The headline: from 1 January 2027, the qualifying period for ordinary unfair dismissal drops from two years to six months, for dismissals from that date. Worth being precise here, because there has been a lot of loose reporting about day one unfair dismissal rights. The roadmap position as it stands is six months, not day one.</a:t>
            </a:r>
          </a:p>
          <a:p>
            <a:endParaRPr lang="en-GB"/>
          </a:p>
          <a:p>
            <a:pPr marL="0" indent="0">
              <a:buNone/>
            </a:pPr>
            <a:r>
              <a:rPr lang="en-GB"/>
              <a:t>Alongside that, the compensatory award for unfair dismissal will be uncapped. That is a material change to your exposure on any dismissal that goes wrong.</a:t>
            </a:r>
          </a:p>
          <a:p>
            <a:endParaRPr lang="en-GB"/>
          </a:p>
          <a:p>
            <a:pPr marL="0" indent="0">
              <a:buNone/>
            </a:pPr>
            <a:r>
              <a:rPr lang="en-GB"/>
              <a:t>Fire and rehire protections also land in January 2027.</a:t>
            </a:r>
          </a:p>
          <a:p>
            <a:endParaRPr lang="en-GB"/>
          </a:p>
          <a:p>
            <a:pPr marL="0" indent="0">
              <a:buNone/>
            </a:pPr>
            <a:r>
              <a:rPr lang="en-GB"/>
              <a:t>Then during 2027, and these do not yet have firm dates: the right to guaranteed hours, reasonable notice of shifts and payments for shifts cancelled or moved at short notice, all of which are still being consulted on. Flexible working reform. Bereavement leave, including for pregnancy loss. Enhanced dismissal protection for pregnant women and new mothers. Mandatory equality and menopause action plans, upgrading the voluntary versions introduced in April 2026. Regulation of umbrella companies. Extended blacklisting protections. Collective redundancy consultation thresholds. And regulations restricting the misuse of non disclosure agreements in harassment and discrimination cases.</a:t>
            </a:r>
          </a:p>
          <a:p>
            <a:endParaRPr lang="en-GB"/>
          </a:p>
          <a:p>
            <a:pPr marL="0" indent="0">
              <a:buNone/>
            </a:pPr>
            <a:r>
              <a:rPr lang="en-GB"/>
              <a:t>The practical message is that this is a prolonged transition. You will probably need to revisit policies, contracts and training more than once as the detail firms up. Build that into your planning rather than treating each change as a one off project.</a:t>
            </a:r>
          </a:p>
          <a:p>
            <a:endParaRPr lang="en-GB"/>
          </a:p>
          <a:p>
            <a:pPr marL="0" indent="0">
              <a:buNone/>
            </a:pPr>
            <a:r>
              <a:rPr lang="en-GB" b="1"/>
              <a:t>Key Points</a:t>
            </a:r>
          </a:p>
          <a:p>
            <a:pPr marL="0" indent="0">
              <a:buNone/>
            </a:pPr>
            <a:r>
              <a:rPr lang="en-GB"/>
              <a:t>1 January 2027: unfair dismissal qualifying period two years to six months, for dismissals from that date.</a:t>
            </a:r>
          </a:p>
          <a:p>
            <a:pPr marL="0" indent="0">
              <a:buNone/>
            </a:pPr>
            <a:r>
              <a:rPr lang="en-GB"/>
              <a:t>Compensatory award uncapped.</a:t>
            </a:r>
          </a:p>
          <a:p>
            <a:pPr marL="0" indent="0">
              <a:buNone/>
            </a:pPr>
            <a:r>
              <a:rPr lang="en-GB"/>
              <a:t>Fire and rehire protections from January 2027.</a:t>
            </a:r>
          </a:p>
          <a:p>
            <a:pPr marL="0" indent="0">
              <a:buNone/>
            </a:pPr>
            <a:r>
              <a:rPr lang="en-GB"/>
              <a:t>2027: guaranteed hours, flexible working, bereavement leave, pregnancy dismissal protection.</a:t>
            </a:r>
          </a:p>
          <a:p>
            <a:pPr marL="0" indent="0">
              <a:buNone/>
            </a:pPr>
            <a:r>
              <a:rPr lang="en-GB"/>
              <a:t>2027: mandatory action plans, umbrella companies, NDA restrictions, blacklisting, collective redundancy thresholds.</a:t>
            </a:r>
          </a:p>
          <a:p>
            <a:pPr marL="0" indent="0">
              <a:buNone/>
            </a:pPr>
            <a:r>
              <a:rPr lang="en-GB"/>
              <a:t>Timings subject to consultation and parliamentary process.</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71450" y="1143000"/>
            <a:ext cx="5486400" cy="3086100"/>
          </a:xfrm>
          <a:prstGeom prst="rect">
            <a:avLst/>
          </a:prstGeom>
          <a:noFill/>
          <a:ln w="12700">
            <a:solidFill>
              <a:prstClr val="black"/>
            </a:solidFill>
          </a:ln>
        </p:spPr>
      </p:sp>
      <p:sp>
        <p:nvSpPr>
          <p:cNvPr id="3" name="Notes Placeholder 2"/>
          <p:cNvSpPr>
            <a:spLocks noGrp="1"/>
          </p:cNvSpPr>
          <p:nvPr>
            <p:ph type="body" idx="1"/>
          </p:nvPr>
        </p:nvSpPr>
        <p:spPr>
          <a:xfrm>
            <a:off x="514350" y="4400550"/>
            <a:ext cx="4114800" cy="3600450"/>
          </a:xfrm>
          <a:prstGeom prst="rect">
            <a:avLst/>
          </a:prstGeom>
        </p:spPr>
        <p:txBody>
          <a:bodyPr/>
          <a:lstStyle/>
          <a:p>
            <a:pPr marL="0" indent="0">
              <a:buNone/>
            </a:pPr>
            <a:r>
              <a:rPr lang="en-GB" b="1"/>
              <a:t>Ashmina</a:t>
            </a:r>
          </a:p>
          <a:p>
            <a:endParaRPr lang="en-GB"/>
          </a:p>
          <a:p>
            <a:r>
              <a:rPr lang="en-GB"/>
              <a:t>Let’s close with the practical list. Six things - and if you do nothing else, do these.</a:t>
            </a:r>
          </a:p>
          <a:p>
            <a:endParaRPr lang="en-GB"/>
          </a:p>
          <a:p>
            <a:r>
              <a:rPr lang="en-GB"/>
              <a:t>One: diarise the dates and brief your leadership team. Give each change a named owner. Compliance fails surprisingly often because everyone assumes someone else has it.</a:t>
            </a:r>
          </a:p>
          <a:p>
            <a:endParaRPr lang="en-GB"/>
          </a:p>
          <a:p>
            <a:r>
              <a:rPr lang="en-GB"/>
              <a:t>Two: run the harassment risk assessment, document it, and update the policy to cover third parties. This is probably the highest-value action on the list, because it is exactly the sort of evidence a Tribunal will want to see.</a:t>
            </a:r>
          </a:p>
          <a:p>
            <a:endParaRPr lang="en-GB"/>
          </a:p>
          <a:p>
            <a:r>
              <a:rPr lang="en-GB"/>
              <a:t>Three: book the training now, for September. Managers first. If you leave it until late October, you may struggle to get the dates and, more importantly, you won’t have an attendance record to point to.</a:t>
            </a:r>
          </a:p>
          <a:p>
            <a:endParaRPr lang="en-GB"/>
          </a:p>
          <a:p>
            <a:r>
              <a:rPr lang="en-GB"/>
              <a:t>Four: draft the written statement on the right to join a union and decide where it fits into your onboarding. The final form is still to be confirmed, so make it something you can adjust, but don’t start from scratch in November.</a:t>
            </a:r>
          </a:p>
          <a:p>
            <a:endParaRPr lang="en-GB"/>
          </a:p>
          <a:p>
            <a:r>
              <a:rPr lang="en-GB"/>
              <a:t>Six: tighten your records. Review your retention schedule against the new six-month limit, and make sure managers are getting into the habit of recording decisions contemporaneously.</a:t>
            </a:r>
          </a:p>
          <a:p>
            <a:endParaRPr lang="en-GB"/>
          </a:p>
          <a:p>
            <a:r>
              <a:rPr lang="en-GB"/>
              <a:t>If any of this raises a question about a current situation in your organisation, please do get in touch. Our details are on screen and on the final slide. We would much rather have a five-minute conversation now than a very different conversation nine months from now.</a:t>
            </a:r>
          </a:p>
          <a:p>
            <a:pPr marL="0" indent="0">
              <a:buNone/>
            </a:pPr>
            <a:endParaRPr lang="en-GB"/>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71450" y="1143000"/>
            <a:ext cx="5486400" cy="3086100"/>
          </a:xfrm>
          <a:prstGeom prst="rect">
            <a:avLst/>
          </a:prstGeom>
          <a:noFill/>
          <a:ln w="12700">
            <a:solidFill>
              <a:prstClr val="black"/>
            </a:solidFill>
          </a:ln>
        </p:spPr>
      </p:sp>
      <p:sp>
        <p:nvSpPr>
          <p:cNvPr id="3" name="Notes Placeholder 2"/>
          <p:cNvSpPr>
            <a:spLocks noGrp="1"/>
          </p:cNvSpPr>
          <p:nvPr>
            <p:ph type="body" idx="1"/>
          </p:nvPr>
        </p:nvSpPr>
        <p:spPr>
          <a:xfrm>
            <a:off x="514350" y="4400550"/>
            <a:ext cx="4114800" cy="3600450"/>
          </a:xfrm>
          <a:prstGeom prst="rect">
            <a:avLst/>
          </a:prstGeom>
        </p:spPr>
        <p:txBody>
          <a:bodyPr/>
          <a:lstStyle/>
          <a:p>
            <a:r>
              <a:rPr lang="en-US" b="1"/>
              <a:t>Bryony </a:t>
            </a:r>
          </a:p>
          <a:p>
            <a:endParaRPr lang="en-US"/>
          </a:p>
          <a:p>
            <a:r>
              <a:rPr lang="en-US"/>
              <a:t>Pop your questions in the chat, whilst we wait for you to do this, we wanted to just mention our event in October 2026 [share next slide and come back to questions]</a:t>
            </a:r>
            <a:endParaRPr lang="en-GB"/>
          </a:p>
        </p:txBody>
      </p:sp>
    </p:spTree>
    <p:extLst>
      <p:ext uri="{BB962C8B-B14F-4D97-AF65-F5344CB8AC3E}">
        <p14:creationId xmlns:p14="http://schemas.microsoft.com/office/powerpoint/2010/main" val="198325349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71450" y="1143000"/>
            <a:ext cx="5486400" cy="3086100"/>
          </a:xfrm>
          <a:prstGeom prst="rect">
            <a:avLst/>
          </a:prstGeom>
          <a:noFill/>
          <a:ln w="12700">
            <a:solidFill>
              <a:prstClr val="black"/>
            </a:solidFill>
          </a:ln>
        </p:spPr>
      </p:sp>
      <p:sp>
        <p:nvSpPr>
          <p:cNvPr id="3" name="Notes Placeholder 2"/>
          <p:cNvSpPr>
            <a:spLocks noGrp="1"/>
          </p:cNvSpPr>
          <p:nvPr>
            <p:ph type="body" idx="1"/>
          </p:nvPr>
        </p:nvSpPr>
        <p:spPr>
          <a:xfrm>
            <a:off x="514350" y="4400550"/>
            <a:ext cx="4114800" cy="3600450"/>
          </a:xfrm>
          <a:prstGeom prst="rect">
            <a:avLst/>
          </a:prstGeom>
        </p:spPr>
        <p:txBody>
          <a:bodyPr/>
          <a:lstStyle/>
          <a:p>
            <a:r>
              <a:rPr lang="en-US" b="1"/>
              <a:t>Bryony </a:t>
            </a:r>
            <a:endParaRPr lang="en-GB" b="1"/>
          </a:p>
        </p:txBody>
      </p:sp>
    </p:spTree>
    <p:extLst>
      <p:ext uri="{BB962C8B-B14F-4D97-AF65-F5344CB8AC3E}">
        <p14:creationId xmlns:p14="http://schemas.microsoft.com/office/powerpoint/2010/main" val="31459593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71450" y="1143000"/>
            <a:ext cx="5486400" cy="3086100"/>
          </a:xfrm>
          <a:prstGeom prst="rect">
            <a:avLst/>
          </a:prstGeom>
          <a:noFill/>
          <a:ln w="12700">
            <a:solidFill>
              <a:prstClr val="black"/>
            </a:solidFill>
          </a:ln>
        </p:spPr>
      </p:sp>
      <p:sp>
        <p:nvSpPr>
          <p:cNvPr id="3" name="Notes Placeholder 2"/>
          <p:cNvSpPr>
            <a:spLocks noGrp="1"/>
          </p:cNvSpPr>
          <p:nvPr>
            <p:ph type="body" idx="1"/>
          </p:nvPr>
        </p:nvSpPr>
        <p:spPr>
          <a:xfrm>
            <a:off x="514350" y="4400550"/>
            <a:ext cx="4114800" cy="3600450"/>
          </a:xfrm>
          <a:prstGeom prst="rect">
            <a:avLst/>
          </a:prstGeom>
        </p:spPr>
        <p:txBody>
          <a:bodyPr/>
          <a:lstStyle/>
          <a:p>
            <a:pPr marL="0" indent="0">
              <a:buNone/>
            </a:pPr>
            <a:r>
              <a:rPr lang="en-GB" b="1" err="1"/>
              <a:t>Ashmina</a:t>
            </a:r>
          </a:p>
          <a:p>
            <a:endParaRPr lang="en-GB"/>
          </a:p>
          <a:p>
            <a:pPr marL="0" indent="0">
              <a:buNone/>
            </a:pPr>
            <a:r>
              <a:rPr lang="en-GB"/>
              <a:t>Before you go, a quick word about what is next.</a:t>
            </a:r>
          </a:p>
          <a:p>
            <a:endParaRPr lang="en-GB"/>
          </a:p>
          <a:p>
            <a:r>
              <a:rPr lang="en-GB"/>
              <a:t>Our next session is on 7 October 2026, it will focus on Women's Health at Work!</a:t>
            </a:r>
          </a:p>
          <a:p>
            <a:endParaRPr lang="en-GB"/>
          </a:p>
          <a:p>
            <a:pPr marL="0" indent="0">
              <a:buNone/>
            </a:pPr>
            <a:r>
              <a:rPr lang="en-GB"/>
              <a:t>Please do sign up and share it with colleagues who would find it useful. These sessions are shaped by what you tell us you want to know, so if there is a topic you would like us to cover, put it in the chat or email us.</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71450" y="1143000"/>
            <a:ext cx="5486400" cy="3086100"/>
          </a:xfrm>
          <a:prstGeom prst="rect">
            <a:avLst/>
          </a:prstGeom>
          <a:noFill/>
          <a:ln w="12700">
            <a:solidFill>
              <a:prstClr val="black"/>
            </a:solidFill>
          </a:ln>
        </p:spPr>
      </p:sp>
      <p:sp>
        <p:nvSpPr>
          <p:cNvPr id="3" name="Notes Placeholder 2"/>
          <p:cNvSpPr>
            <a:spLocks noGrp="1"/>
          </p:cNvSpPr>
          <p:nvPr>
            <p:ph type="body" idx="1"/>
          </p:nvPr>
        </p:nvSpPr>
        <p:spPr>
          <a:xfrm>
            <a:off x="514350" y="4400550"/>
            <a:ext cx="4114800" cy="3600450"/>
          </a:xfrm>
          <a:prstGeom prst="rect">
            <a:avLst/>
          </a:prstGeom>
        </p:spPr>
        <p:txBody>
          <a:bodyPr/>
          <a:lstStyle/>
          <a:p>
            <a:pPr marL="0" indent="0">
              <a:buNone/>
            </a:pPr>
            <a:r>
              <a:rPr lang="en-GB" b="1"/>
              <a:t>Ashmina</a:t>
            </a:r>
          </a:p>
          <a:p>
            <a:endParaRPr lang="en-GB"/>
          </a:p>
          <a:p>
            <a:pPr marL="0" indent="0">
              <a:buNone/>
            </a:pPr>
            <a:r>
              <a:rPr lang="en-GB"/>
              <a:t>Thank you all for joining us today, and thank you for the questions.</a:t>
            </a:r>
          </a:p>
          <a:p>
            <a:endParaRPr lang="en-GB"/>
          </a:p>
          <a:p>
            <a:pPr marL="0" indent="0">
              <a:buNone/>
            </a:pPr>
            <a:r>
              <a:rPr lang="en-GB"/>
              <a:t>Please do scan the QR code and let us know what you thought. We read every response and it genuinely shapes what we run next.</a:t>
            </a:r>
          </a:p>
          <a:p>
            <a:endParaRPr lang="en-GB"/>
          </a:p>
          <a:p>
            <a:pPr marL="0" indent="0">
              <a:buNone/>
            </a:pPr>
            <a:r>
              <a:rPr lang="en-GB"/>
              <a:t>Stay connected with us on our socials, the handles are on screen. And if today has raised something you want to talk through, our contact details are on the next slide.</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41982559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a:xfrm>
            <a:off x="322836" y="474250"/>
            <a:ext cx="4242169" cy="577418"/>
          </a:xfrm>
        </p:spPr>
        <p:txBody>
          <a:bodyPr lIns="0" tIns="0" rIns="0" bIns="0"/>
          <a:lstStyle>
            <a:lvl1pPr>
              <a:defRPr sz="3752" b="1" i="0">
                <a:solidFill>
                  <a:srgbClr val="00B0BD"/>
                </a:solidFill>
                <a:latin typeface="Cera Pro"/>
                <a:cs typeface="Cera Pro"/>
              </a:defRPr>
            </a:lvl1pPr>
          </a:lstStyle>
          <a:p>
            <a:endParaRPr/>
          </a:p>
        </p:txBody>
      </p:sp>
      <p:sp>
        <p:nvSpPr>
          <p:cNvPr id="3" name="Holder 3"/>
          <p:cNvSpPr>
            <a:spLocks noGrp="1"/>
          </p:cNvSpPr>
          <p:nvPr>
            <p:ph type="body" idx="1"/>
          </p:nvPr>
        </p:nvSpPr>
        <p:spPr>
          <a:xfrm>
            <a:off x="311568" y="1342551"/>
            <a:ext cx="4010825" cy="161006"/>
          </a:xfrm>
        </p:spPr>
        <p:txBody>
          <a:bodyPr lIns="0" tIns="0" rIns="0" bIns="0"/>
          <a:lstStyle>
            <a:lvl1pPr>
              <a:defRPr sz="1046" b="0" i="0">
                <a:solidFill>
                  <a:srgbClr val="25408F"/>
                </a:solidFill>
                <a:latin typeface="Cera Pro"/>
                <a:cs typeface="Cera Pro"/>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9/2/2026</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330551188"/>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8" Type="http://schemas.openxmlformats.org/officeDocument/2006/relationships/image" Target="../media/image5.svg"/><Relationship Id="rId3" Type="http://schemas.openxmlformats.org/officeDocument/2006/relationships/slideLayout" Target="../slideLayouts/slideLayout2.xml"/><Relationship Id="rId7" Type="http://schemas.openxmlformats.org/officeDocument/2006/relationships/hyperlink" Target="https://www.slido.com/support/ppi/how-to-change-the-design" TargetMode="External"/><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image" Target="../media/image4.svg"/><Relationship Id="rId5" Type="http://schemas.openxmlformats.org/officeDocument/2006/relationships/hyperlink" Target="https://www.slido.com/powerpoint-polling?utm_source=powerpoint&amp;utm_medium=placeholder-slide" TargetMode="External"/><Relationship Id="rId4" Type="http://schemas.openxmlformats.org/officeDocument/2006/relationships/notesSlide" Target="../notesSlides/notesSlide3.xml"/><Relationship Id="rId9" Type="http://schemas.openxmlformats.org/officeDocument/2006/relationships/image" Target="../media/image6.png"/></Relationships>
</file>

<file path=ppt/slides/_rels/slide4.xml.rels><?xml version="1.0" encoding="UTF-8" standalone="yes"?>
<Relationships xmlns="http://schemas.openxmlformats.org/package/2006/relationships"><Relationship Id="rId8" Type="http://schemas.openxmlformats.org/officeDocument/2006/relationships/image" Target="../media/image4.svg"/><Relationship Id="rId3" Type="http://schemas.openxmlformats.org/officeDocument/2006/relationships/tags" Target="../tags/tag6.xml"/><Relationship Id="rId7" Type="http://schemas.openxmlformats.org/officeDocument/2006/relationships/hyperlink" Target="https://www.slido.com/powerpoint-polling?utm_source=powerpoint&amp;utm_medium=placeholder-slide" TargetMode="External"/><Relationship Id="rId2" Type="http://schemas.openxmlformats.org/officeDocument/2006/relationships/tags" Target="../tags/tag5.xml"/><Relationship Id="rId1" Type="http://schemas.openxmlformats.org/officeDocument/2006/relationships/tags" Target="../tags/tag4.xml"/><Relationship Id="rId6" Type="http://schemas.openxmlformats.org/officeDocument/2006/relationships/image" Target="../media/image7.svg"/><Relationship Id="rId5" Type="http://schemas.openxmlformats.org/officeDocument/2006/relationships/notesSlide" Target="../notesSlides/notesSlide4.xml"/><Relationship Id="rId10" Type="http://schemas.openxmlformats.org/officeDocument/2006/relationships/image" Target="../media/image5.svg"/><Relationship Id="rId4" Type="http://schemas.openxmlformats.org/officeDocument/2006/relationships/slideLayout" Target="../slideLayouts/slideLayout2.xml"/><Relationship Id="rId9" Type="http://schemas.openxmlformats.org/officeDocument/2006/relationships/hyperlink" Target="https://www.slido.com/support/ppi/how-to-change-the-design"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11.png"/></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12.png"/></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13.png"/></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openxmlformats.org/officeDocument/2006/relationships/image" Target="../media/image15.png"/></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2.xml"/><Relationship Id="rId1" Type="http://schemas.openxmlformats.org/officeDocument/2006/relationships/slideLayout" Target="../slideLayouts/slideLayout1.xml"/><Relationship Id="rId4" Type="http://schemas.openxmlformats.org/officeDocument/2006/relationships/image" Target="../media/image16.png"/></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3.xml"/><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1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4.xml"/><Relationship Id="rId1" Type="http://schemas.openxmlformats.org/officeDocument/2006/relationships/slideLayout" Target="../slideLayouts/slideLayout1.xml"/><Relationship Id="rId4" Type="http://schemas.openxmlformats.org/officeDocument/2006/relationships/image" Target="../media/image17.png"/></Relationships>
</file>

<file path=ppt/slides/_rels/slide1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5.xml"/><Relationship Id="rId1" Type="http://schemas.openxmlformats.org/officeDocument/2006/relationships/slideLayout" Target="../slideLayouts/slideLayout1.xml"/><Relationship Id="rId4" Type="http://schemas.openxmlformats.org/officeDocument/2006/relationships/image" Target="../media/image17.png"/></Relationships>
</file>

<file path=ppt/slides/_rels/slide1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6.xml"/><Relationship Id="rId1" Type="http://schemas.openxmlformats.org/officeDocument/2006/relationships/slideLayout" Target="../slideLayouts/slideLayout1.xml"/><Relationship Id="rId4" Type="http://schemas.openxmlformats.org/officeDocument/2006/relationships/image" Target="../media/image18.png"/></Relationships>
</file>

<file path=ppt/slides/_rels/slide1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7.xml"/><Relationship Id="rId1" Type="http://schemas.openxmlformats.org/officeDocument/2006/relationships/slideLayout" Target="../slideLayouts/slideLayout1.xml"/><Relationship Id="rId4" Type="http://schemas.openxmlformats.org/officeDocument/2006/relationships/image" Target="../media/image19.png"/></Relationships>
</file>

<file path=ppt/slides/_rels/slide1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8.xml"/><Relationship Id="rId1" Type="http://schemas.openxmlformats.org/officeDocument/2006/relationships/slideLayout" Target="../slideLayouts/slideLayout1.xml"/><Relationship Id="rId4" Type="http://schemas.openxmlformats.org/officeDocument/2006/relationships/image" Target="../media/image20.png"/></Relationships>
</file>

<file path=ppt/slides/_rels/slide1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image" Target="../media/image23.png"/><Relationship Id="rId5" Type="http://schemas.openxmlformats.org/officeDocument/2006/relationships/image" Target="../media/image22.svg"/><Relationship Id="rId4" Type="http://schemas.openxmlformats.org/officeDocument/2006/relationships/image" Target="../media/image21.svg"/></Relationships>
</file>

<file path=ppt/slides/_rels/slide2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0.xml"/><Relationship Id="rId1" Type="http://schemas.openxmlformats.org/officeDocument/2006/relationships/slideLayout" Target="../slideLayouts/slideLayout2.xml"/><Relationship Id="rId5" Type="http://schemas.openxmlformats.org/officeDocument/2006/relationships/image" Target="../media/image24.png"/><Relationship Id="rId4" Type="http://schemas.openxmlformats.org/officeDocument/2006/relationships/image" Target="../media/image23.png"/></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1.xml"/><Relationship Id="rId1" Type="http://schemas.openxmlformats.org/officeDocument/2006/relationships/slideLayout" Target="../slideLayouts/slideLayout1.xml"/><Relationship Id="rId4" Type="http://schemas.openxmlformats.org/officeDocument/2006/relationships/image" Target="../media/image25.png"/></Relationships>
</file>

<file path=ppt/slides/_rels/slide22.xml.rels><?xml version="1.0" encoding="UTF-8" standalone="yes"?>
<Relationships xmlns="http://schemas.openxmlformats.org/package/2006/relationships"><Relationship Id="rId8" Type="http://schemas.openxmlformats.org/officeDocument/2006/relationships/image" Target="../media/image31.png"/><Relationship Id="rId13" Type="http://schemas.openxmlformats.org/officeDocument/2006/relationships/image" Target="../media/image36.png"/><Relationship Id="rId18" Type="http://schemas.openxmlformats.org/officeDocument/2006/relationships/image" Target="../media/image41.png"/><Relationship Id="rId3" Type="http://schemas.openxmlformats.org/officeDocument/2006/relationships/image" Target="../media/image26.png"/><Relationship Id="rId21" Type="http://schemas.openxmlformats.org/officeDocument/2006/relationships/image" Target="../media/image44.png"/><Relationship Id="rId7" Type="http://schemas.openxmlformats.org/officeDocument/2006/relationships/image" Target="../media/image30.png"/><Relationship Id="rId12" Type="http://schemas.openxmlformats.org/officeDocument/2006/relationships/image" Target="../media/image35.png"/><Relationship Id="rId17" Type="http://schemas.openxmlformats.org/officeDocument/2006/relationships/image" Target="../media/image40.png"/><Relationship Id="rId2" Type="http://schemas.openxmlformats.org/officeDocument/2006/relationships/notesSlide" Target="../notesSlides/notesSlide22.xml"/><Relationship Id="rId16" Type="http://schemas.openxmlformats.org/officeDocument/2006/relationships/image" Target="../media/image39.png"/><Relationship Id="rId20" Type="http://schemas.openxmlformats.org/officeDocument/2006/relationships/image" Target="../media/image43.png"/><Relationship Id="rId1" Type="http://schemas.openxmlformats.org/officeDocument/2006/relationships/slideLayout" Target="../slideLayouts/slideLayout3.xml"/><Relationship Id="rId6" Type="http://schemas.openxmlformats.org/officeDocument/2006/relationships/image" Target="../media/image29.png"/><Relationship Id="rId11" Type="http://schemas.openxmlformats.org/officeDocument/2006/relationships/image" Target="../media/image34.png"/><Relationship Id="rId5" Type="http://schemas.openxmlformats.org/officeDocument/2006/relationships/image" Target="../media/image28.png"/><Relationship Id="rId15" Type="http://schemas.openxmlformats.org/officeDocument/2006/relationships/image" Target="../media/image38.png"/><Relationship Id="rId10" Type="http://schemas.openxmlformats.org/officeDocument/2006/relationships/image" Target="../media/image33.png"/><Relationship Id="rId19" Type="http://schemas.openxmlformats.org/officeDocument/2006/relationships/image" Target="../media/image42.png"/><Relationship Id="rId4" Type="http://schemas.openxmlformats.org/officeDocument/2006/relationships/image" Target="../media/image27.png"/><Relationship Id="rId9" Type="http://schemas.openxmlformats.org/officeDocument/2006/relationships/image" Target="../media/image32.png"/><Relationship Id="rId14" Type="http://schemas.openxmlformats.org/officeDocument/2006/relationships/image" Target="../media/image37.png"/></Relationships>
</file>

<file path=ppt/slides/_rels/slide23.xml.rels><?xml version="1.0" encoding="UTF-8" standalone="yes"?>
<Relationships xmlns="http://schemas.openxmlformats.org/package/2006/relationships"><Relationship Id="rId8" Type="http://schemas.openxmlformats.org/officeDocument/2006/relationships/image" Target="../media/image32.png"/><Relationship Id="rId13" Type="http://schemas.openxmlformats.org/officeDocument/2006/relationships/image" Target="../media/image37.png"/><Relationship Id="rId3" Type="http://schemas.openxmlformats.org/officeDocument/2006/relationships/image" Target="../media/image27.png"/><Relationship Id="rId7" Type="http://schemas.openxmlformats.org/officeDocument/2006/relationships/image" Target="../media/image31.png"/><Relationship Id="rId12" Type="http://schemas.openxmlformats.org/officeDocument/2006/relationships/image" Target="../media/image36.png"/><Relationship Id="rId2" Type="http://schemas.openxmlformats.org/officeDocument/2006/relationships/image" Target="../media/image26.png"/><Relationship Id="rId16" Type="http://schemas.openxmlformats.org/officeDocument/2006/relationships/hyperlink" Target="mailto:enquiries@thrivelaw.co.uk" TargetMode="External"/><Relationship Id="rId1" Type="http://schemas.openxmlformats.org/officeDocument/2006/relationships/slideLayout" Target="../slideLayouts/slideLayout3.xml"/><Relationship Id="rId6" Type="http://schemas.openxmlformats.org/officeDocument/2006/relationships/image" Target="../media/image30.png"/><Relationship Id="rId11" Type="http://schemas.openxmlformats.org/officeDocument/2006/relationships/image" Target="../media/image35.png"/><Relationship Id="rId5" Type="http://schemas.openxmlformats.org/officeDocument/2006/relationships/image" Target="../media/image29.png"/><Relationship Id="rId15" Type="http://schemas.openxmlformats.org/officeDocument/2006/relationships/image" Target="../media/image45.png"/><Relationship Id="rId10" Type="http://schemas.openxmlformats.org/officeDocument/2006/relationships/image" Target="../media/image34.png"/><Relationship Id="rId4" Type="http://schemas.openxmlformats.org/officeDocument/2006/relationships/image" Target="../media/image28.png"/><Relationship Id="rId9" Type="http://schemas.openxmlformats.org/officeDocument/2006/relationships/image" Target="../media/image33.png"/><Relationship Id="rId14" Type="http://schemas.openxmlformats.org/officeDocument/2006/relationships/image" Target="../media/image38.png"/></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0148C"/>
        </a:solidFill>
        <a:effectLst/>
      </p:bgPr>
    </p:bg>
    <p:spTree>
      <p:nvGrpSpPr>
        <p:cNvPr id="1" name=""/>
        <p:cNvGrpSpPr/>
        <p:nvPr/>
      </p:nvGrpSpPr>
      <p:grpSpPr>
        <a:xfrm>
          <a:off x="0" y="0"/>
          <a:ext cx="0" cy="0"/>
          <a:chOff x="0" y="0"/>
          <a:chExt cx="0" cy="0"/>
        </a:xfrm>
      </p:grpSpPr>
      <p:sp>
        <p:nvSpPr>
          <p:cNvPr id="2" name="Shape 0"/>
          <p:cNvSpPr/>
          <p:nvPr/>
        </p:nvSpPr>
        <p:spPr>
          <a:xfrm>
            <a:off x="0" y="0"/>
            <a:ext cx="411480" cy="5143500"/>
          </a:xfrm>
          <a:prstGeom prst="rect">
            <a:avLst/>
          </a:prstGeom>
          <a:solidFill>
            <a:srgbClr val="00B0B9"/>
          </a:solidFill>
          <a:ln/>
        </p:spPr>
        <p:txBody>
          <a:bodyPr/>
          <a:lstStyle/>
          <a:p>
            <a:endParaRPr lang="en-GB"/>
          </a:p>
        </p:txBody>
      </p:sp>
      <p:sp>
        <p:nvSpPr>
          <p:cNvPr id="3" name="Shape 1"/>
          <p:cNvSpPr/>
          <p:nvPr/>
        </p:nvSpPr>
        <p:spPr>
          <a:xfrm>
            <a:off x="5943600" y="-1097280"/>
            <a:ext cx="5029200" cy="5029200"/>
          </a:xfrm>
          <a:prstGeom prst="ellipse">
            <a:avLst/>
          </a:prstGeom>
          <a:solidFill>
            <a:srgbClr val="001A99">
              <a:alpha val="40000"/>
            </a:srgbClr>
          </a:solidFill>
          <a:ln/>
        </p:spPr>
        <p:txBody>
          <a:bodyPr lIns="91440" tIns="45720" rIns="91440" bIns="45720" anchor="t"/>
          <a:lstStyle/>
          <a:p>
            <a:endParaRPr lang="en-GB"/>
          </a:p>
        </p:txBody>
      </p:sp>
      <p:sp>
        <p:nvSpPr>
          <p:cNvPr id="4" name="Shape 2"/>
          <p:cNvSpPr/>
          <p:nvPr/>
        </p:nvSpPr>
        <p:spPr>
          <a:xfrm>
            <a:off x="7132320" y="2286000"/>
            <a:ext cx="3200400" cy="3200400"/>
          </a:xfrm>
          <a:prstGeom prst="ellipse">
            <a:avLst/>
          </a:prstGeom>
          <a:solidFill>
            <a:srgbClr val="00B0B9">
              <a:alpha val="20000"/>
            </a:srgbClr>
          </a:solidFill>
          <a:ln/>
        </p:spPr>
        <p:txBody>
          <a:bodyPr/>
          <a:lstStyle/>
          <a:p>
            <a:endParaRPr lang="en-GB"/>
          </a:p>
        </p:txBody>
      </p:sp>
      <p:sp>
        <p:nvSpPr>
          <p:cNvPr id="5" name="Shape 3"/>
          <p:cNvSpPr/>
          <p:nvPr/>
        </p:nvSpPr>
        <p:spPr>
          <a:xfrm>
            <a:off x="777240" y="457200"/>
            <a:ext cx="1463040" cy="274320"/>
          </a:xfrm>
          <a:prstGeom prst="roundRect">
            <a:avLst>
              <a:gd name="adj" fmla="val 26667"/>
            </a:avLst>
          </a:prstGeom>
          <a:solidFill>
            <a:srgbClr val="00B0B9"/>
          </a:solidFill>
          <a:ln/>
        </p:spPr>
        <p:txBody>
          <a:bodyPr/>
          <a:lstStyle/>
          <a:p>
            <a:endParaRPr lang="en-GB"/>
          </a:p>
        </p:txBody>
      </p:sp>
      <p:sp>
        <p:nvSpPr>
          <p:cNvPr id="6" name="Text 4"/>
          <p:cNvSpPr/>
          <p:nvPr/>
        </p:nvSpPr>
        <p:spPr>
          <a:xfrm>
            <a:off x="777240" y="457200"/>
            <a:ext cx="1463040" cy="274320"/>
          </a:xfrm>
          <a:prstGeom prst="rect">
            <a:avLst/>
          </a:prstGeom>
          <a:noFill/>
          <a:ln/>
        </p:spPr>
        <p:txBody>
          <a:bodyPr wrap="square" lIns="0" tIns="0" rIns="0" bIns="0" rtlCol="0" anchor="ctr"/>
          <a:lstStyle/>
          <a:p>
            <a:pPr marL="0" indent="0" algn="ctr">
              <a:buNone/>
            </a:pPr>
            <a:r>
              <a:rPr lang="en-US" sz="800" b="1" kern="0" spc="200">
                <a:solidFill>
                  <a:srgbClr val="FFFFFF"/>
                </a:solidFill>
              </a:rPr>
              <a:t>WEBINAR</a:t>
            </a:r>
            <a:endParaRPr lang="en-US" sz="800"/>
          </a:p>
        </p:txBody>
      </p:sp>
      <p:sp>
        <p:nvSpPr>
          <p:cNvPr id="7" name="Text 5"/>
          <p:cNvSpPr/>
          <p:nvPr/>
        </p:nvSpPr>
        <p:spPr>
          <a:xfrm>
            <a:off x="777240" y="914400"/>
            <a:ext cx="7315200" cy="822960"/>
          </a:xfrm>
          <a:prstGeom prst="rect">
            <a:avLst/>
          </a:prstGeom>
          <a:noFill/>
          <a:ln/>
        </p:spPr>
        <p:txBody>
          <a:bodyPr wrap="square" lIns="91440" tIns="45720" rIns="91440" bIns="45720" rtlCol="0" anchor="ctr"/>
          <a:lstStyle/>
          <a:p>
            <a:pPr marL="0" indent="0">
              <a:buNone/>
            </a:pPr>
            <a:r>
              <a:rPr lang="en-US" sz="4200" b="1">
                <a:solidFill>
                  <a:srgbClr val="FFFFFF"/>
                </a:solidFill>
                <a:latin typeface="Cera Pro"/>
                <a:ea typeface="Cera Pro"/>
                <a:cs typeface="Cera Pro"/>
              </a:rPr>
              <a:t>Employment Law</a:t>
            </a:r>
            <a:endParaRPr lang="en-US" sz="5200">
              <a:latin typeface="Cera Pro"/>
              <a:ea typeface="Cera Pro"/>
              <a:cs typeface="Cera Pro"/>
            </a:endParaRPr>
          </a:p>
        </p:txBody>
      </p:sp>
      <p:sp>
        <p:nvSpPr>
          <p:cNvPr id="8" name="Text 6"/>
          <p:cNvSpPr/>
          <p:nvPr/>
        </p:nvSpPr>
        <p:spPr>
          <a:xfrm>
            <a:off x="777240" y="1691640"/>
            <a:ext cx="7772400" cy="822960"/>
          </a:xfrm>
          <a:prstGeom prst="rect">
            <a:avLst/>
          </a:prstGeom>
          <a:noFill/>
          <a:ln/>
        </p:spPr>
        <p:txBody>
          <a:bodyPr wrap="square" lIns="91440" tIns="45720" rIns="91440" bIns="45720" rtlCol="0" anchor="ctr"/>
          <a:lstStyle/>
          <a:p>
            <a:pPr marL="0" indent="0">
              <a:buNone/>
            </a:pPr>
            <a:r>
              <a:rPr lang="en-US" sz="4200" b="1">
                <a:solidFill>
                  <a:srgbClr val="00B0B9"/>
                </a:solidFill>
                <a:latin typeface="Cera Pro"/>
                <a:ea typeface="Cera Pro" pitchFamily="34" charset="-122"/>
                <a:cs typeface="Cera Pro" pitchFamily="34" charset="-120"/>
              </a:rPr>
              <a:t>October Changes</a:t>
            </a:r>
            <a:endParaRPr lang="en-US" sz="4000">
              <a:latin typeface="Cera Pro"/>
            </a:endParaRPr>
          </a:p>
        </p:txBody>
      </p:sp>
      <p:sp>
        <p:nvSpPr>
          <p:cNvPr id="9" name="Text 7"/>
          <p:cNvSpPr/>
          <p:nvPr/>
        </p:nvSpPr>
        <p:spPr>
          <a:xfrm>
            <a:off x="777240" y="2606040"/>
            <a:ext cx="5943600" cy="900000"/>
          </a:xfrm>
          <a:prstGeom prst="rect">
            <a:avLst/>
          </a:prstGeom>
          <a:noFill/>
          <a:ln/>
        </p:spPr>
        <p:txBody>
          <a:bodyPr wrap="square" lIns="91440" tIns="45720" rIns="91440" bIns="45720" rtlCol="0" anchor="ctr"/>
          <a:lstStyle/>
          <a:p>
            <a:pPr marL="0" indent="0" algn="l">
              <a:buNone/>
            </a:pPr>
            <a:r>
              <a:rPr lang="en-US" sz="1500">
                <a:solidFill>
                  <a:srgbClr val="BDD8FF"/>
                </a:solidFill>
                <a:latin typeface="Cera Pro"/>
                <a:ea typeface="Cera Pro" pitchFamily="34" charset="-122"/>
                <a:cs typeface="Cera Pro" pitchFamily="34" charset="-120"/>
              </a:rPr>
              <a:t>The biggest package of the Employment Rights Act 2025.</a:t>
            </a:r>
            <a:endParaRPr lang="en-US" sz="1500">
              <a:latin typeface="Cera Pro"/>
            </a:endParaRPr>
          </a:p>
          <a:p>
            <a:pPr marL="0" indent="0" algn="l">
              <a:buNone/>
            </a:pPr>
            <a:r>
              <a:rPr lang="en-US" sz="1500">
                <a:solidFill>
                  <a:srgbClr val="BDD8FF"/>
                </a:solidFill>
                <a:latin typeface="Cera Pro"/>
                <a:ea typeface="Cera Pro" pitchFamily="34" charset="-122"/>
                <a:cs typeface="Cera Pro" pitchFamily="34" charset="-120"/>
              </a:rPr>
              <a:t>What changes on 1 and 30 October, and what to do now.</a:t>
            </a:r>
            <a:endParaRPr lang="en-US" sz="1500">
              <a:latin typeface="Cera Pro"/>
            </a:endParaRPr>
          </a:p>
        </p:txBody>
      </p:sp>
      <p:sp>
        <p:nvSpPr>
          <p:cNvPr id="10" name="Shape 8"/>
          <p:cNvSpPr/>
          <p:nvPr/>
        </p:nvSpPr>
        <p:spPr>
          <a:xfrm>
            <a:off x="777240" y="3429000"/>
            <a:ext cx="4114800" cy="36576"/>
          </a:xfrm>
          <a:prstGeom prst="rect">
            <a:avLst/>
          </a:prstGeom>
          <a:solidFill>
            <a:srgbClr val="00B0B9"/>
          </a:solidFill>
          <a:ln/>
        </p:spPr>
        <p:txBody>
          <a:bodyPr/>
          <a:lstStyle/>
          <a:p>
            <a:endParaRPr lang="en-GB"/>
          </a:p>
        </p:txBody>
      </p:sp>
      <p:sp>
        <p:nvSpPr>
          <p:cNvPr id="11" name="Text 9"/>
          <p:cNvSpPr/>
          <p:nvPr/>
        </p:nvSpPr>
        <p:spPr>
          <a:xfrm>
            <a:off x="777240" y="3566160"/>
            <a:ext cx="7315200" cy="274320"/>
          </a:xfrm>
          <a:prstGeom prst="rect">
            <a:avLst/>
          </a:prstGeom>
          <a:noFill/>
          <a:ln/>
        </p:spPr>
        <p:txBody>
          <a:bodyPr wrap="square" lIns="91440" tIns="45720" rIns="91440" bIns="45720" rtlCol="0" anchor="ctr"/>
          <a:lstStyle/>
          <a:p>
            <a:r>
              <a:rPr lang="en-US" sz="1100">
                <a:solidFill>
                  <a:srgbClr val="88AACC"/>
                </a:solidFill>
                <a:ea typeface="Cera Pro" pitchFamily="34" charset="-122"/>
                <a:cs typeface="Cera Pro" pitchFamily="34" charset="-120"/>
              </a:rPr>
              <a:t>Delivered by </a:t>
            </a:r>
            <a:r>
              <a:rPr lang="en-US" sz="1100" err="1">
                <a:solidFill>
                  <a:srgbClr val="88AACC"/>
                </a:solidFill>
                <a:ea typeface="Cera Pro" pitchFamily="34" charset="-122"/>
                <a:cs typeface="Cera Pro" pitchFamily="34" charset="-120"/>
              </a:rPr>
              <a:t>Ashmina</a:t>
            </a:r>
            <a:r>
              <a:rPr lang="en-US" sz="1100">
                <a:solidFill>
                  <a:srgbClr val="88AACC"/>
                </a:solidFill>
                <a:ea typeface="Cera Pro" pitchFamily="34" charset="-122"/>
                <a:cs typeface="Cera Pro" pitchFamily="34" charset="-120"/>
              </a:rPr>
              <a:t> </a:t>
            </a:r>
            <a:r>
              <a:rPr lang="en-US" sz="1100" err="1">
                <a:solidFill>
                  <a:srgbClr val="88AACC"/>
                </a:solidFill>
                <a:ea typeface="Cera Pro" pitchFamily="34" charset="-122"/>
                <a:cs typeface="Cera Pro" pitchFamily="34" charset="-120"/>
              </a:rPr>
              <a:t>Raghwani</a:t>
            </a:r>
            <a:r>
              <a:rPr lang="en-US" sz="1100">
                <a:solidFill>
                  <a:srgbClr val="88AACC"/>
                </a:solidFill>
                <a:ea typeface="Cera Pro" pitchFamily="34" charset="-122"/>
                <a:cs typeface="Cera Pro" pitchFamily="34" charset="-120"/>
              </a:rPr>
              <a:t>  |  Associate Solicitor, Thrive Law</a:t>
            </a:r>
            <a:endParaRPr lang="en-US" sz="1100"/>
          </a:p>
          <a:p>
            <a:pPr marL="0" indent="0">
              <a:buNone/>
            </a:pPr>
            <a:endParaRPr lang="en-US" sz="1100">
              <a:latin typeface="Cera Pro"/>
            </a:endParaRPr>
          </a:p>
        </p:txBody>
      </p:sp>
      <p:sp>
        <p:nvSpPr>
          <p:cNvPr id="12" name="Text 10"/>
          <p:cNvSpPr/>
          <p:nvPr/>
        </p:nvSpPr>
        <p:spPr>
          <a:xfrm>
            <a:off x="777240" y="3840480"/>
            <a:ext cx="7315200" cy="274320"/>
          </a:xfrm>
          <a:prstGeom prst="rect">
            <a:avLst/>
          </a:prstGeom>
          <a:noFill/>
          <a:ln/>
        </p:spPr>
        <p:txBody>
          <a:bodyPr wrap="square" lIns="91440" tIns="45720" rIns="91440" bIns="45720" rtlCol="0" anchor="ctr"/>
          <a:lstStyle/>
          <a:p>
            <a:pPr marL="0" indent="0">
              <a:buNone/>
            </a:pPr>
            <a:r>
              <a:rPr lang="en-US" sz="1100">
                <a:solidFill>
                  <a:srgbClr val="88AACC"/>
                </a:solidFill>
                <a:latin typeface="Cera Pro"/>
                <a:ea typeface="Cera Pro" pitchFamily="34" charset="-122"/>
                <a:cs typeface="Cera Pro" pitchFamily="34" charset="-120"/>
              </a:rPr>
              <a:t>and Bryony Curtis |  Associate Solicitor, Thrive Law</a:t>
            </a:r>
            <a:endParaRPr lang="en-US" sz="1100">
              <a:latin typeface="Cera Pro"/>
            </a:endParaRPr>
          </a:p>
        </p:txBody>
      </p:sp>
      <p:sp>
        <p:nvSpPr>
          <p:cNvPr id="13" name="Shape 11"/>
          <p:cNvSpPr/>
          <p:nvPr/>
        </p:nvSpPr>
        <p:spPr>
          <a:xfrm>
            <a:off x="0" y="4818888"/>
            <a:ext cx="9144000" cy="320040"/>
          </a:xfrm>
          <a:prstGeom prst="rect">
            <a:avLst/>
          </a:prstGeom>
          <a:solidFill>
            <a:srgbClr val="00B0B9"/>
          </a:solidFill>
          <a:ln/>
        </p:spPr>
        <p:txBody>
          <a:bodyPr/>
          <a:lstStyle/>
          <a:p>
            <a:endParaRPr lang="en-GB"/>
          </a:p>
        </p:txBody>
      </p:sp>
      <p:sp>
        <p:nvSpPr>
          <p:cNvPr id="14" name="Text 12"/>
          <p:cNvSpPr/>
          <p:nvPr/>
        </p:nvSpPr>
        <p:spPr>
          <a:xfrm>
            <a:off x="0" y="4818888"/>
            <a:ext cx="9144000" cy="320040"/>
          </a:xfrm>
          <a:prstGeom prst="rect">
            <a:avLst/>
          </a:prstGeom>
          <a:noFill/>
          <a:ln/>
        </p:spPr>
        <p:txBody>
          <a:bodyPr wrap="square" lIns="0" tIns="0" rIns="0" bIns="0" rtlCol="0" anchor="ctr"/>
          <a:lstStyle/>
          <a:p>
            <a:pPr marL="0" indent="0" algn="ctr">
              <a:buNone/>
            </a:pPr>
            <a:r>
              <a:rPr lang="en-US" sz="900">
                <a:solidFill>
                  <a:srgbClr val="FFFFFF"/>
                </a:solidFill>
              </a:rPr>
              <a:t>thrivelaw.co.uk  |  enquiries@thrivelaw.co.uk  |  0113 869 8101</a:t>
            </a:r>
            <a:endParaRPr lang="en-US" sz="900"/>
          </a:p>
        </p:txBody>
      </p:sp>
      <p:sp>
        <p:nvSpPr>
          <p:cNvPr id="20" name="DateBadge"/>
          <p:cNvSpPr/>
          <p:nvPr/>
        </p:nvSpPr>
        <p:spPr>
          <a:xfrm>
            <a:off x="777240" y="4160520"/>
            <a:ext cx="3200400" cy="274320"/>
          </a:xfrm>
          <a:prstGeom prst="rect">
            <a:avLst/>
          </a:prstGeom>
          <a:solidFill>
            <a:srgbClr val="00B0B9"/>
          </a:solidFill>
          <a:ln/>
        </p:spPr>
        <p:txBody>
          <a:bodyPr wrap="square" lIns="0" tIns="0" rIns="0" bIns="0" rtlCol="0" anchor="ctr"/>
          <a:lstStyle/>
          <a:p>
            <a:pPr marL="0" indent="0" algn="ctr">
              <a:buNone/>
            </a:pPr>
            <a:r>
              <a:rPr lang="en-US" sz="900" b="1">
                <a:solidFill>
                  <a:srgbClr val="FFFFFF"/>
                </a:solidFill>
                <a:latin typeface="Cera Pro"/>
              </a:rPr>
              <a:t>02 September 2026  |  1:00pm to 1:45pm</a:t>
            </a:r>
          </a:p>
        </p:txBody>
      </p:sp>
      <p:pic>
        <p:nvPicPr>
          <p:cNvPr id="19" name="Picture 18" descr="Thrive Law logo"/>
          <p:cNvPicPr>
            <a:picLocks noChangeAspect="1"/>
          </p:cNvPicPr>
          <p:nvPr/>
        </p:nvPicPr>
        <p:blipFill>
          <a:blip r:embed="rId3"/>
          <a:srcRect l="6453" t="32614" r="5961" b="25372"/>
          <a:stretch>
            <a:fillRect/>
          </a:stretch>
        </p:blipFill>
        <p:spPr>
          <a:xfrm>
            <a:off x="773512" y="32982"/>
            <a:ext cx="2312747" cy="878832"/>
          </a:xfrm>
          <a:prstGeom prst="rect">
            <a:avLst/>
          </a:prstGeom>
        </p:spPr>
      </p:pic>
      <p:pic>
        <p:nvPicPr>
          <p:cNvPr id="18" name="Picture 17">
            <a:extLst>
              <a:ext uri="{FF2B5EF4-FFF2-40B4-BE49-F238E27FC236}">
                <a16:creationId xmlns:a16="http://schemas.microsoft.com/office/drawing/2014/main" id="{F44E4A36-FFE7-6E6D-ED8D-A14AA7862DDF}"/>
              </a:ext>
            </a:extLst>
          </p:cNvPr>
          <p:cNvPicPr>
            <a:picLocks noChangeAspect="1"/>
          </p:cNvPicPr>
          <p:nvPr/>
        </p:nvPicPr>
        <p:blipFill>
          <a:blip r:embed="rId4"/>
          <a:stretch>
            <a:fillRect/>
          </a:stretch>
        </p:blipFill>
        <p:spPr>
          <a:xfrm>
            <a:off x="6720840" y="2429131"/>
            <a:ext cx="2279022" cy="2274057"/>
          </a:xfrm>
          <a:prstGeom prst="ellipse">
            <a:avLst/>
          </a:prstGeom>
          <a:ln>
            <a:noFill/>
          </a:ln>
          <a:effectLst>
            <a:softEdge rad="112500"/>
          </a:effectLst>
        </p:spPr>
      </p:pic>
      <p:pic>
        <p:nvPicPr>
          <p:cNvPr id="22" name="Picture 21">
            <a:extLst>
              <a:ext uri="{FF2B5EF4-FFF2-40B4-BE49-F238E27FC236}">
                <a16:creationId xmlns:a16="http://schemas.microsoft.com/office/drawing/2014/main" id="{18B01A98-CC0B-7C63-2242-0C9493103D02}"/>
              </a:ext>
            </a:extLst>
          </p:cNvPr>
          <p:cNvPicPr>
            <a:picLocks noChangeAspect="1"/>
          </p:cNvPicPr>
          <p:nvPr/>
        </p:nvPicPr>
        <p:blipFill>
          <a:blip r:embed="rId5"/>
          <a:stretch>
            <a:fillRect/>
          </a:stretch>
        </p:blipFill>
        <p:spPr>
          <a:xfrm>
            <a:off x="5713233" y="319209"/>
            <a:ext cx="2131634" cy="2103951"/>
          </a:xfrm>
          <a:prstGeom prst="ellipse">
            <a:avLst/>
          </a:prstGeom>
          <a:ln>
            <a:noFill/>
          </a:ln>
          <a:effectLst>
            <a:softEdge rad="112500"/>
          </a:effectLst>
        </p:spPr>
      </p:pic>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name="Section Break - Why Now">
    <p:bg>
      <p:bgPr>
        <a:solidFill>
          <a:srgbClr val="00B0B9"/>
        </a:solidFill>
        <a:effectLst/>
      </p:bgPr>
    </p:bg>
    <p:spTree>
      <p:nvGrpSpPr>
        <p:cNvPr id="1" name=""/>
        <p:cNvGrpSpPr/>
        <p:nvPr/>
      </p:nvGrpSpPr>
      <p:grpSpPr>
        <a:xfrm>
          <a:off x="0" y="0"/>
          <a:ext cx="0" cy="0"/>
          <a:chOff x="0" y="0"/>
          <a:chExt cx="0" cy="0"/>
        </a:xfrm>
      </p:grpSpPr>
      <p:sp>
        <p:nvSpPr>
          <p:cNvPr id="2" name="AccentBar"/>
          <p:cNvSpPr/>
          <p:nvPr/>
        </p:nvSpPr>
        <p:spPr>
          <a:xfrm>
            <a:off x="0" y="0"/>
            <a:ext cx="411480" cy="5143500"/>
          </a:xfrm>
          <a:prstGeom prst="rect">
            <a:avLst/>
          </a:prstGeom>
          <a:solidFill>
            <a:srgbClr val="00148C"/>
          </a:solidFill>
          <a:ln/>
        </p:spPr>
        <p:txBody>
          <a:bodyPr/>
          <a:lstStyle/>
          <a:p>
            <a:endParaRPr lang="en-GB"/>
          </a:p>
        </p:txBody>
      </p:sp>
      <p:sp>
        <p:nvSpPr>
          <p:cNvPr id="4" name="Title1"/>
          <p:cNvSpPr/>
          <p:nvPr/>
        </p:nvSpPr>
        <p:spPr>
          <a:xfrm>
            <a:off x="685800" y="1450000"/>
            <a:ext cx="8000000" cy="822960"/>
          </a:xfrm>
          <a:prstGeom prst="rect">
            <a:avLst/>
          </a:prstGeom>
          <a:noFill/>
          <a:ln/>
        </p:spPr>
        <p:txBody>
          <a:bodyPr wrap="square" lIns="91440" tIns="45720" rIns="91440" bIns="45720" rtlCol="0" anchor="ctr"/>
          <a:lstStyle/>
          <a:p>
            <a:pPr marL="0" indent="0">
              <a:buNone/>
            </a:pPr>
            <a:r>
              <a:rPr lang="en-GB" sz="4400" b="1">
                <a:solidFill>
                  <a:srgbClr val="00148C"/>
                </a:solidFill>
                <a:latin typeface="Cera Pro"/>
              </a:rPr>
              <a:t>Two Dates,</a:t>
            </a:r>
          </a:p>
        </p:txBody>
      </p:sp>
      <p:sp>
        <p:nvSpPr>
          <p:cNvPr id="5" name="Title2"/>
          <p:cNvSpPr/>
          <p:nvPr/>
        </p:nvSpPr>
        <p:spPr>
          <a:xfrm>
            <a:off x="685800" y="2280000"/>
            <a:ext cx="8000000" cy="822960"/>
          </a:xfrm>
          <a:prstGeom prst="rect">
            <a:avLst/>
          </a:prstGeom>
          <a:noFill/>
          <a:ln/>
        </p:spPr>
        <p:txBody>
          <a:bodyPr wrap="square" lIns="91440" tIns="45720" rIns="91440" bIns="45720" rtlCol="0" anchor="ctr"/>
          <a:lstStyle/>
          <a:p>
            <a:pPr marL="0" indent="0">
              <a:buNone/>
            </a:pPr>
            <a:r>
              <a:rPr lang="en-GB" sz="4400" b="1">
                <a:solidFill>
                  <a:srgbClr val="FFFFFF"/>
                </a:solidFill>
                <a:latin typeface="Cera Pro"/>
              </a:rPr>
              <a:t>One Autumn</a:t>
            </a:r>
          </a:p>
        </p:txBody>
      </p:sp>
      <p:sp>
        <p:nvSpPr>
          <p:cNvPr id="6" name="Subtitle"/>
          <p:cNvSpPr/>
          <p:nvPr/>
        </p:nvSpPr>
        <p:spPr>
          <a:xfrm>
            <a:off x="685800" y="3260000"/>
            <a:ext cx="7772400" cy="1200000"/>
          </a:xfrm>
          <a:prstGeom prst="rect">
            <a:avLst/>
          </a:prstGeom>
          <a:noFill/>
          <a:ln/>
        </p:spPr>
        <p:txBody>
          <a:bodyPr wrap="square" lIns="91440" tIns="45720" rIns="91440" bIns="45720" rtlCol="0" anchor="t"/>
          <a:lstStyle/>
          <a:p>
            <a:pPr marL="0" indent="0">
              <a:lnSpc>
                <a:spcPct val="108000"/>
              </a:lnSpc>
              <a:buNone/>
            </a:pPr>
            <a:r>
              <a:rPr lang="en-GB" sz="1600">
                <a:solidFill>
                  <a:srgbClr val="FFFFFF"/>
                </a:solidFill>
                <a:latin typeface="Cera Pro"/>
              </a:rPr>
              <a:t>On 1 October the time limit for most tribunal claims doubles. On 30 October the duty to prevent harassment steps up and trade unions get a statutory right into your workplace. Here is what changes, and what you need to have done before then.</a:t>
            </a:r>
          </a:p>
        </p:txBody>
      </p:sp>
      <p:sp>
        <p:nvSpPr>
          <p:cNvPr id="90" name="FooterBar"/>
          <p:cNvSpPr/>
          <p:nvPr/>
        </p:nvSpPr>
        <p:spPr>
          <a:xfrm>
            <a:off x="0" y="4818888"/>
            <a:ext cx="9144000" cy="320040"/>
          </a:xfrm>
          <a:prstGeom prst="rect">
            <a:avLst/>
          </a:prstGeom>
          <a:solidFill>
            <a:srgbClr val="00148C"/>
          </a:solidFill>
          <a:ln/>
        </p:spPr>
        <p:txBody>
          <a:bodyPr/>
          <a:lstStyle/>
          <a:p>
            <a:endParaRPr lang="en-GB"/>
          </a:p>
        </p:txBody>
      </p:sp>
      <p:sp>
        <p:nvSpPr>
          <p:cNvPr id="91" name="FooterText"/>
          <p:cNvSpPr/>
          <p:nvPr/>
        </p:nvSpPr>
        <p:spPr>
          <a:xfrm>
            <a:off x="0" y="4818888"/>
            <a:ext cx="9144000" cy="320040"/>
          </a:xfrm>
          <a:prstGeom prst="rect">
            <a:avLst/>
          </a:prstGeom>
          <a:noFill/>
          <a:ln/>
        </p:spPr>
        <p:txBody>
          <a:bodyPr wrap="square" lIns="0" tIns="0" rIns="0" bIns="0" rtlCol="0" anchor="ctr"/>
          <a:lstStyle/>
          <a:p>
            <a:pPr marL="0" indent="0" algn="ctr">
              <a:buNone/>
            </a:pPr>
            <a:r>
              <a:rPr lang="en-GB" sz="900">
                <a:solidFill>
                  <a:srgbClr val="FFFFFF"/>
                </a:solidFill>
                <a:latin typeface="Cera Pro"/>
              </a:rPr>
              <a:t>thrivelaw.co.uk  |  enquiries@thrivelaw.co.uk  |  0113 869 8101</a:t>
            </a: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showMasterSp="0">
  <p:cSld>
    <p:bg>
      <p:bgPr>
        <a:solidFill>
          <a:srgbClr val="00B0B9"/>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37ED7BDD-96A6-5311-D277-182B93E33394}"/>
              </a:ext>
            </a:extLst>
          </p:cNvPr>
          <p:cNvSpPr/>
          <p:nvPr>
            <p:custDataLst>
              <p:tags r:id="rId2"/>
            </p:custDataLst>
          </p:nvPr>
        </p:nvSpPr>
        <p:spPr>
          <a:xfrm>
            <a:off x="3010499" y="860003"/>
            <a:ext cx="6364669" cy="2891481"/>
          </a:xfrm>
          <a:prstGeom prst="rect">
            <a:avLst/>
          </a:prstGeom>
          <a:noFill/>
          <a:ln w="12700" cap="flat" cmpd="sng" algn="ctr">
            <a:noFill/>
            <a:prstDash val="solid"/>
            <a:miter lim="800000"/>
          </a:ln>
          <a:effectLst/>
          <a:extLst>
            <a:ext uri="{909E8E84-426E-40DD-AFC4-6F175D3DCCD1}">
              <a14:hiddenFill xmlns:a14="http://schemas.microsoft.com/office/drawing/2010/main">
                <a:solidFill>
                  <a:schemeClr val="accent1"/>
                </a:solidFill>
              </a14:hiddenFill>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da-DK" sz="4000" b="1">
                <a:solidFill>
                  <a:schemeClr val="bg1"/>
                </a:solidFill>
                <a:latin typeface="+mj-lt"/>
              </a:rPr>
              <a:t>Join at slido.com</a:t>
            </a:r>
            <a:br>
              <a:rPr lang="da-DK" sz="4000" b="1">
                <a:solidFill>
                  <a:schemeClr val="bg1"/>
                </a:solidFill>
                <a:latin typeface="+mj-lt"/>
              </a:rPr>
            </a:br>
            <a:r>
              <a:rPr lang="da-DK" sz="4000" b="1">
                <a:solidFill>
                  <a:schemeClr val="bg1"/>
                </a:solidFill>
                <a:latin typeface="+mj-lt"/>
              </a:rPr>
              <a:t>#3722676</a:t>
            </a:r>
            <a:endParaRPr lang="en-GB" sz="4000" b="1">
              <a:solidFill>
                <a:schemeClr val="bg1"/>
              </a:solidFill>
              <a:latin typeface="+mj-lt"/>
            </a:endParaRPr>
          </a:p>
        </p:txBody>
      </p:sp>
      <p:sp>
        <p:nvSpPr>
          <p:cNvPr id="4" name="Rectangle 3">
            <a:extLst>
              <a:ext uri="{FF2B5EF4-FFF2-40B4-BE49-F238E27FC236}">
                <a16:creationId xmlns:a16="http://schemas.microsoft.com/office/drawing/2014/main" id="{99B27518-64B0-642C-45B2-DD5CD099E3C0}"/>
              </a:ext>
            </a:extLst>
          </p:cNvPr>
          <p:cNvSpPr/>
          <p:nvPr/>
        </p:nvSpPr>
        <p:spPr>
          <a:xfrm>
            <a:off x="0" y="4365024"/>
            <a:ext cx="9144000" cy="778476"/>
          </a:xfrm>
          <a:prstGeom prst="rect">
            <a:avLst/>
          </a:prstGeom>
          <a:solidFill>
            <a:srgbClr val="00148C"/>
          </a:solidFill>
          <a:ln w="1270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lIns="555866" tIns="194553" rIns="1389666" bIns="152863" rtlCol="0" anchor="ctr">
            <a:normAutofit fontScale="62500" lnSpcReduction="20000"/>
          </a:bodyPr>
          <a:lstStyle/>
          <a:p>
            <a:r>
              <a:rPr lang="en-US" sz="2600">
                <a:solidFill>
                  <a:srgbClr val="FFFFFF"/>
                </a:solidFill>
              </a:rPr>
              <a:t>The </a:t>
            </a:r>
            <a:r>
              <a:rPr lang="en-US" sz="2600" err="1">
                <a:solidFill>
                  <a:srgbClr val="FFFFFF"/>
                </a:solidFill>
                <a:hlinkClick r:id="rId5">
                  <a:extLst>
                    <a:ext uri="{A12FA001-AC4F-418D-AE19-62706E023703}">
                      <ahyp:hlinkClr xmlns:ahyp="http://schemas.microsoft.com/office/drawing/2018/hyperlinkcolor" val="tx"/>
                    </a:ext>
                  </a:extLst>
                </a:hlinkClick>
              </a:rPr>
              <a:t>Slido</a:t>
            </a:r>
            <a:r>
              <a:rPr lang="en-US" sz="2600">
                <a:solidFill>
                  <a:srgbClr val="FFFFFF"/>
                </a:solidFill>
                <a:hlinkClick r:id="rId5">
                  <a:extLst>
                    <a:ext uri="{A12FA001-AC4F-418D-AE19-62706E023703}">
                      <ahyp:hlinkClr xmlns:ahyp="http://schemas.microsoft.com/office/drawing/2018/hyperlinkcolor" val="tx"/>
                    </a:ext>
                  </a:extLst>
                </a:hlinkClick>
              </a:rPr>
              <a:t> app</a:t>
            </a:r>
            <a:r>
              <a:rPr lang="en-US" sz="2600">
                <a:solidFill>
                  <a:srgbClr val="FFFFFF"/>
                </a:solidFill>
              </a:rPr>
              <a:t> must be installed on every computer you’re presenting from</a:t>
            </a:r>
            <a:endParaRPr lang="en-GB" sz="2600">
              <a:solidFill>
                <a:srgbClr val="FFFFFF"/>
              </a:solidFill>
            </a:endParaRPr>
          </a:p>
        </p:txBody>
      </p:sp>
      <p:pic>
        <p:nvPicPr>
          <p:cNvPr id="6" name="Graphic 5">
            <a:extLst>
              <a:ext uri="{FF2B5EF4-FFF2-40B4-BE49-F238E27FC236}">
                <a16:creationId xmlns:a16="http://schemas.microsoft.com/office/drawing/2014/main" id="{81778A35-6A99-A925-748E-8836D4E33ABB}"/>
              </a:ext>
            </a:extLst>
          </p:cNvPr>
          <p:cNvPicPr>
            <a:picLocks/>
          </p:cNvPicPr>
          <p:nvPr/>
        </p:nvPicPr>
        <p:blipFill>
          <a:blip>
            <a:extLst>
              <a:ext uri="{96DAC541-7B7A-43D3-8B79-37D633B846F1}">
                <asvg:svgBlip xmlns:asvg="http://schemas.microsoft.com/office/drawing/2016/SVG/main" r:embed="rId6"/>
              </a:ext>
            </a:extLst>
          </a:blip>
          <a:stretch>
            <a:fillRect/>
          </a:stretch>
        </p:blipFill>
        <p:spPr>
          <a:xfrm>
            <a:off x="222347" y="4643089"/>
            <a:ext cx="222347" cy="222347"/>
          </a:xfrm>
          <a:prstGeom prst="rect">
            <a:avLst/>
          </a:prstGeom>
        </p:spPr>
      </p:pic>
      <p:sp>
        <p:nvSpPr>
          <p:cNvPr id="7" name="Trapezoid 6">
            <a:extLst>
              <a:ext uri="{FF2B5EF4-FFF2-40B4-BE49-F238E27FC236}">
                <a16:creationId xmlns:a16="http://schemas.microsoft.com/office/drawing/2014/main" id="{EE12AC8D-8A2A-DD18-F957-9DE17562753B}"/>
              </a:ext>
            </a:extLst>
          </p:cNvPr>
          <p:cNvSpPr/>
          <p:nvPr/>
        </p:nvSpPr>
        <p:spPr>
          <a:xfrm rot="2700000">
            <a:off x="7215278" y="386193"/>
            <a:ext cx="2501399" cy="583660"/>
          </a:xfrm>
          <a:prstGeom prst="trapezoid">
            <a:avLst>
              <a:gd name="adj" fmla="val 100000"/>
            </a:avLst>
          </a:prstGeom>
          <a:solidFill>
            <a:srgbClr val="00148C"/>
          </a:solidFill>
          <a:ln w="12700" cap="flat" cmpd="sng" algn="ctr">
            <a:solidFill>
              <a:srgbClr val="00148C"/>
            </a:solid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tIns="0" bIns="0" rtlCol="0" anchor="t">
            <a:normAutofit fontScale="55000" lnSpcReduction="20000"/>
          </a:bodyPr>
          <a:lstStyle/>
          <a:p>
            <a:pPr algn="ctr"/>
            <a:r>
              <a:rPr lang="en-US" sz="2600" b="1">
                <a:solidFill>
                  <a:schemeClr val="bg1"/>
                </a:solidFill>
              </a:rPr>
              <a:t>Do not edit
</a:t>
            </a:r>
            <a:r>
              <a:rPr lang="en-US" sz="2200">
                <a:solidFill>
                  <a:schemeClr val="bg1"/>
                </a:solidFill>
                <a:hlinkClick r:id="rId7">
                  <a:extLst>
                    <a:ext uri="{A12FA001-AC4F-418D-AE19-62706E023703}">
                      <ahyp:hlinkClr xmlns:ahyp="http://schemas.microsoft.com/office/drawing/2018/hyperlinkcolor" val="tx"/>
                    </a:ext>
                  </a:extLst>
                </a:hlinkClick>
              </a:rPr>
              <a:t>How to change the design</a:t>
            </a:r>
            <a:endParaRPr lang="en-GB" sz="2200">
              <a:solidFill>
                <a:schemeClr val="bg1"/>
              </a:solidFill>
            </a:endParaRPr>
          </a:p>
        </p:txBody>
      </p:sp>
      <p:pic>
        <p:nvPicPr>
          <p:cNvPr id="9" name="Graphic 8">
            <a:extLst>
              <a:ext uri="{FF2B5EF4-FFF2-40B4-BE49-F238E27FC236}">
                <a16:creationId xmlns:a16="http://schemas.microsoft.com/office/drawing/2014/main" id="{CB10FDC3-A8B1-B23C-0BC7-EDA3ED87E2C7}"/>
              </a:ext>
            </a:extLst>
          </p:cNvPr>
          <p:cNvPicPr>
            <a:picLocks/>
          </p:cNvPicPr>
          <p:nvPr/>
        </p:nvPicPr>
        <p:blipFill>
          <a:blip>
            <a:extLst>
              <a:ext uri="{96DAC541-7B7A-43D3-8B79-37D633B846F1}">
                <asvg:svgBlip xmlns:asvg="http://schemas.microsoft.com/office/drawing/2016/SVG/main" r:embed="rId8"/>
              </a:ext>
            </a:extLst>
          </a:blip>
          <a:stretch>
            <a:fillRect/>
          </a:stretch>
        </p:blipFill>
        <p:spPr>
          <a:xfrm>
            <a:off x="8060062" y="4615295"/>
            <a:ext cx="833799" cy="277933"/>
          </a:xfrm>
          <a:prstGeom prst="rect">
            <a:avLst/>
          </a:prstGeom>
        </p:spPr>
      </p:pic>
      <p:pic>
        <p:nvPicPr>
          <p:cNvPr id="5" name="Picture 4">
            <a:extLst>
              <a:ext uri="{FF2B5EF4-FFF2-40B4-BE49-F238E27FC236}">
                <a16:creationId xmlns:a16="http://schemas.microsoft.com/office/drawing/2014/main" id="{2972E378-DB1D-9BBB-903F-3931D8425BDB}"/>
              </a:ext>
            </a:extLst>
          </p:cNvPr>
          <p:cNvPicPr>
            <a:picLocks noChangeAspect="1"/>
          </p:cNvPicPr>
          <p:nvPr/>
        </p:nvPicPr>
        <p:blipFill>
          <a:blip r:embed="rId9"/>
          <a:stretch>
            <a:fillRect/>
          </a:stretch>
        </p:blipFill>
        <p:spPr>
          <a:xfrm>
            <a:off x="329027" y="977280"/>
            <a:ext cx="2368453" cy="2368453"/>
          </a:xfrm>
          <a:prstGeom prst="rect">
            <a:avLst/>
          </a:prstGeom>
        </p:spPr>
      </p:pic>
    </p:spTree>
    <p:custDataLst>
      <p:tags r:id="rId1"/>
    </p:custDataLst>
    <p:extLst>
      <p:ext uri="{BB962C8B-B14F-4D97-AF65-F5344CB8AC3E}">
        <p14:creationId xmlns:p14="http://schemas.microsoft.com/office/powerpoint/2010/main" val="3885089419"/>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showMasterSp="0">
  <p:cSld>
    <p:bg>
      <p:bgPr>
        <a:solidFill>
          <a:srgbClr val="00B0B9"/>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8C6E0C2-F4FC-5BF5-83FD-9364F64D043B}"/>
              </a:ext>
              <a:ext uri="{C183D7F6-B498-43B3-948B-1728B52AA6E4}">
                <adec:decorative xmlns:adec="http://schemas.microsoft.com/office/drawing/2017/decorative" val="1"/>
              </a:ext>
            </a:extLst>
          </p:cNvPr>
          <p:cNvSpPr/>
          <p:nvPr>
            <p:custDataLst>
              <p:tags r:id="rId2"/>
            </p:custDataLst>
          </p:nvPr>
        </p:nvSpPr>
        <p:spPr>
          <a:xfrm>
            <a:off x="333520" y="1307028"/>
            <a:ext cx="1778772" cy="1778772"/>
          </a:xfrm>
          <a:prstGeom prst="rect">
            <a:avLst/>
          </a:prstGeom>
          <a:blipFill>
            <a:blip>
              <a:extLst>
                <a:ext uri="{96DAC541-7B7A-43D3-8B79-37D633B846F1}">
                  <asvg:svgBlip xmlns:asvg="http://schemas.microsoft.com/office/drawing/2016/SVG/main" r:embed="rId6"/>
                </a:ext>
              </a:extLst>
            </a:blip>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Rectangle 2" descr="Do you feel ready for more employment law changes?">
            <a:extLst>
              <a:ext uri="{FF2B5EF4-FFF2-40B4-BE49-F238E27FC236}">
                <a16:creationId xmlns:a16="http://schemas.microsoft.com/office/drawing/2014/main" id="{6D353447-D0C4-7D5A-86FA-7F5AF9028BF7}"/>
              </a:ext>
            </a:extLst>
          </p:cNvPr>
          <p:cNvSpPr/>
          <p:nvPr>
            <p:custDataLst>
              <p:tags r:id="rId3"/>
            </p:custDataLst>
          </p:nvPr>
        </p:nvSpPr>
        <p:spPr>
          <a:xfrm>
            <a:off x="2334638" y="750673"/>
            <a:ext cx="6364669" cy="2891481"/>
          </a:xfrm>
          <a:prstGeom prst="rect">
            <a:avLst/>
          </a:prstGeom>
          <a:noFill/>
          <a:ln w="1270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4000" b="1">
                <a:solidFill>
                  <a:schemeClr val="bg1"/>
                </a:solidFill>
              </a:rPr>
              <a:t>Do you feel ready for more employment law changes?</a:t>
            </a:r>
          </a:p>
        </p:txBody>
      </p:sp>
      <p:sp>
        <p:nvSpPr>
          <p:cNvPr id="4" name="Rectangle 3">
            <a:extLst>
              <a:ext uri="{FF2B5EF4-FFF2-40B4-BE49-F238E27FC236}">
                <a16:creationId xmlns:a16="http://schemas.microsoft.com/office/drawing/2014/main" id="{9F3E452F-B28E-C4BA-22FC-05353926F557}"/>
              </a:ext>
            </a:extLst>
          </p:cNvPr>
          <p:cNvSpPr/>
          <p:nvPr/>
        </p:nvSpPr>
        <p:spPr>
          <a:xfrm>
            <a:off x="0" y="4365024"/>
            <a:ext cx="9144000" cy="778476"/>
          </a:xfrm>
          <a:prstGeom prst="rect">
            <a:avLst/>
          </a:prstGeom>
          <a:solidFill>
            <a:srgbClr val="00148C"/>
          </a:solidFill>
          <a:ln w="1270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lIns="555866" tIns="194553" rIns="1389666" bIns="152863" rtlCol="0" anchor="ctr">
            <a:normAutofit fontScale="62500" lnSpcReduction="20000"/>
          </a:bodyPr>
          <a:lstStyle/>
          <a:p>
            <a:r>
              <a:rPr lang="en-US" sz="2600">
                <a:solidFill>
                  <a:srgbClr val="FFFFFF"/>
                </a:solidFill>
              </a:rPr>
              <a:t>The </a:t>
            </a:r>
            <a:r>
              <a:rPr lang="en-US" sz="2600">
                <a:solidFill>
                  <a:srgbClr val="FFFFFF"/>
                </a:solidFill>
                <a:hlinkClick r:id="rId7">
                  <a:extLst>
                    <a:ext uri="{A12FA001-AC4F-418D-AE19-62706E023703}">
                      <ahyp:hlinkClr xmlns:ahyp="http://schemas.microsoft.com/office/drawing/2018/hyperlinkcolor" val="tx"/>
                    </a:ext>
                  </a:extLst>
                </a:hlinkClick>
              </a:rPr>
              <a:t>Slido app</a:t>
            </a:r>
            <a:r>
              <a:rPr lang="en-US" sz="2600">
                <a:solidFill>
                  <a:srgbClr val="FFFFFF"/>
                </a:solidFill>
              </a:rPr>
              <a:t> must be installed on every computer you’re presenting from</a:t>
            </a:r>
            <a:endParaRPr lang="en-GB" sz="2600">
              <a:solidFill>
                <a:srgbClr val="FFFFFF"/>
              </a:solidFill>
            </a:endParaRPr>
          </a:p>
        </p:txBody>
      </p:sp>
      <p:pic>
        <p:nvPicPr>
          <p:cNvPr id="6" name="Graphic 5">
            <a:extLst>
              <a:ext uri="{FF2B5EF4-FFF2-40B4-BE49-F238E27FC236}">
                <a16:creationId xmlns:a16="http://schemas.microsoft.com/office/drawing/2014/main" id="{9BC86C75-2C4A-654B-B630-5F0F156CF6E2}"/>
              </a:ext>
            </a:extLst>
          </p:cNvPr>
          <p:cNvPicPr>
            <a:picLocks/>
          </p:cNvPicPr>
          <p:nvPr/>
        </p:nvPicPr>
        <p:blipFill>
          <a:blip>
            <a:extLst>
              <a:ext uri="{96DAC541-7B7A-43D3-8B79-37D633B846F1}">
                <asvg:svgBlip xmlns:asvg="http://schemas.microsoft.com/office/drawing/2016/SVG/main" r:embed="rId8"/>
              </a:ext>
            </a:extLst>
          </a:blip>
          <a:stretch>
            <a:fillRect/>
          </a:stretch>
        </p:blipFill>
        <p:spPr>
          <a:xfrm>
            <a:off x="222347" y="4643089"/>
            <a:ext cx="222347" cy="222347"/>
          </a:xfrm>
          <a:prstGeom prst="rect">
            <a:avLst/>
          </a:prstGeom>
        </p:spPr>
      </p:pic>
      <p:sp>
        <p:nvSpPr>
          <p:cNvPr id="7" name="Trapezoid 6">
            <a:extLst>
              <a:ext uri="{FF2B5EF4-FFF2-40B4-BE49-F238E27FC236}">
                <a16:creationId xmlns:a16="http://schemas.microsoft.com/office/drawing/2014/main" id="{7FBE930F-23D8-F24E-4D89-707B7A3BD6BC}"/>
              </a:ext>
            </a:extLst>
          </p:cNvPr>
          <p:cNvSpPr/>
          <p:nvPr/>
        </p:nvSpPr>
        <p:spPr>
          <a:xfrm rot="2700000">
            <a:off x="7215278" y="386193"/>
            <a:ext cx="2501399" cy="583660"/>
          </a:xfrm>
          <a:prstGeom prst="trapezoid">
            <a:avLst>
              <a:gd name="adj" fmla="val 100000"/>
            </a:avLst>
          </a:prstGeom>
          <a:solidFill>
            <a:srgbClr val="00148C"/>
          </a:solidFill>
          <a:ln w="1270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tIns="0" bIns="0" rtlCol="0" anchor="t">
            <a:normAutofit fontScale="55000" lnSpcReduction="20000"/>
          </a:bodyPr>
          <a:lstStyle/>
          <a:p>
            <a:pPr algn="ctr"/>
            <a:r>
              <a:rPr lang="en-US" sz="2600" b="1">
                <a:solidFill>
                  <a:schemeClr val="bg1"/>
                </a:solidFill>
              </a:rPr>
              <a:t>Do not edit
</a:t>
            </a:r>
            <a:r>
              <a:rPr lang="en-US" sz="2200">
                <a:solidFill>
                  <a:schemeClr val="bg1"/>
                </a:solidFill>
                <a:hlinkClick r:id="rId9">
                  <a:extLst>
                    <a:ext uri="{A12FA001-AC4F-418D-AE19-62706E023703}">
                      <ahyp:hlinkClr xmlns:ahyp="http://schemas.microsoft.com/office/drawing/2018/hyperlinkcolor" val="tx"/>
                    </a:ext>
                  </a:extLst>
                </a:hlinkClick>
              </a:rPr>
              <a:t>How to change the design</a:t>
            </a:r>
            <a:endParaRPr lang="en-GB" sz="2200">
              <a:solidFill>
                <a:schemeClr val="bg1"/>
              </a:solidFill>
            </a:endParaRPr>
          </a:p>
        </p:txBody>
      </p:sp>
      <p:pic>
        <p:nvPicPr>
          <p:cNvPr id="9" name="Graphic 8">
            <a:extLst>
              <a:ext uri="{FF2B5EF4-FFF2-40B4-BE49-F238E27FC236}">
                <a16:creationId xmlns:a16="http://schemas.microsoft.com/office/drawing/2014/main" id="{E5E7CB59-46BA-0977-F173-C8E8721C9453}"/>
              </a:ext>
            </a:extLst>
          </p:cNvPr>
          <p:cNvPicPr>
            <a:picLocks/>
          </p:cNvPicPr>
          <p:nvPr/>
        </p:nvPicPr>
        <p:blipFill>
          <a:blip>
            <a:extLst>
              <a:ext uri="{96DAC541-7B7A-43D3-8B79-37D633B846F1}">
                <asvg:svgBlip xmlns:asvg="http://schemas.microsoft.com/office/drawing/2016/SVG/main" r:embed="rId10"/>
              </a:ext>
            </a:extLst>
          </a:blip>
          <a:stretch>
            <a:fillRect/>
          </a:stretch>
        </p:blipFill>
        <p:spPr>
          <a:xfrm>
            <a:off x="8060062" y="4615295"/>
            <a:ext cx="833799" cy="277933"/>
          </a:xfrm>
          <a:prstGeom prst="rect">
            <a:avLst/>
          </a:prstGeom>
        </p:spPr>
      </p:pic>
    </p:spTree>
    <p:custDataLst>
      <p:tags r:id="rId1"/>
    </p:custDataLst>
    <p:extLst>
      <p:ext uri="{BB962C8B-B14F-4D97-AF65-F5344CB8AC3E}">
        <p14:creationId xmlns:p14="http://schemas.microsoft.com/office/powerpoint/2010/main" val="540090623"/>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name="Roadmap">
    <p:bg>
      <p:bgPr>
        <a:solidFill>
          <a:srgbClr val="00B0B9"/>
        </a:solidFill>
        <a:effectLst/>
      </p:bgPr>
    </p:bg>
    <p:spTree>
      <p:nvGrpSpPr>
        <p:cNvPr id="1" name=""/>
        <p:cNvGrpSpPr/>
        <p:nvPr/>
      </p:nvGrpSpPr>
      <p:grpSpPr>
        <a:xfrm>
          <a:off x="0" y="0"/>
          <a:ext cx="0" cy="0"/>
          <a:chOff x="0" y="0"/>
          <a:chExt cx="0" cy="0"/>
        </a:xfrm>
      </p:grpSpPr>
      <p:pic>
        <p:nvPicPr>
          <p:cNvPr id="200" name="Circle0"/>
          <p:cNvPicPr>
            <a:picLocks noChangeAspect="1"/>
          </p:cNvPicPr>
          <p:nvPr/>
        </p:nvPicPr>
        <p:blipFill>
          <a:blip r:embed="rId3"/>
          <a:stretch>
            <a:fillRect/>
          </a:stretch>
        </p:blipFill>
        <p:spPr>
          <a:xfrm>
            <a:off x="-1300000" y="-1400000"/>
            <a:ext cx="4200000" cy="4200000"/>
          </a:xfrm>
          <a:prstGeom prst="rect">
            <a:avLst/>
          </a:prstGeom>
        </p:spPr>
      </p:pic>
      <p:sp>
        <p:nvSpPr>
          <p:cNvPr id="2" name="AccentBar"/>
          <p:cNvSpPr/>
          <p:nvPr/>
        </p:nvSpPr>
        <p:spPr>
          <a:xfrm>
            <a:off x="0" y="0"/>
            <a:ext cx="411480" cy="5143500"/>
          </a:xfrm>
          <a:prstGeom prst="rect">
            <a:avLst/>
          </a:prstGeom>
          <a:solidFill>
            <a:srgbClr val="00148C"/>
          </a:solidFill>
          <a:ln/>
        </p:spPr>
        <p:txBody>
          <a:bodyPr/>
          <a:lstStyle/>
          <a:p>
            <a:endParaRPr lang="en-GB"/>
          </a:p>
        </p:txBody>
      </p:sp>
      <p:sp>
        <p:nvSpPr>
          <p:cNvPr id="3" name="Eyebrow"/>
          <p:cNvSpPr/>
          <p:nvPr/>
        </p:nvSpPr>
        <p:spPr>
          <a:xfrm>
            <a:off x="685800" y="470000"/>
            <a:ext cx="4600000" cy="360000"/>
          </a:xfrm>
          <a:prstGeom prst="rect">
            <a:avLst/>
          </a:prstGeom>
          <a:noFill/>
          <a:ln/>
        </p:spPr>
        <p:txBody>
          <a:bodyPr wrap="square" lIns="0" tIns="0" rIns="0" bIns="0" rtlCol="0" anchor="ctr"/>
          <a:lstStyle/>
          <a:p>
            <a:pPr marL="0" indent="0">
              <a:buNone/>
            </a:pPr>
            <a:r>
              <a:rPr lang="en-GB" sz="1500" b="1" spc="200">
                <a:solidFill>
                  <a:srgbClr val="00148C"/>
                </a:solidFill>
                <a:latin typeface="Cera Pro"/>
              </a:rPr>
              <a:t>THE ROADMAP</a:t>
            </a:r>
          </a:p>
        </p:txBody>
      </p:sp>
      <p:sp>
        <p:nvSpPr>
          <p:cNvPr id="4" name="Heading"/>
          <p:cNvSpPr/>
          <p:nvPr/>
        </p:nvSpPr>
        <p:spPr>
          <a:xfrm>
            <a:off x="685800" y="683960"/>
            <a:ext cx="6480000" cy="760000"/>
          </a:xfrm>
          <a:prstGeom prst="rect">
            <a:avLst/>
          </a:prstGeom>
          <a:noFill/>
          <a:ln/>
        </p:spPr>
        <p:txBody>
          <a:bodyPr wrap="square" lIns="0" tIns="0" rIns="0" bIns="0" rtlCol="0" anchor="ctr"/>
          <a:lstStyle/>
          <a:p>
            <a:pPr marL="0" indent="0">
              <a:lnSpc>
                <a:spcPct val="90000"/>
              </a:lnSpc>
              <a:buNone/>
            </a:pPr>
            <a:r>
              <a:rPr lang="en-GB" sz="2600" b="1">
                <a:solidFill>
                  <a:srgbClr val="FFFFFF"/>
                </a:solidFill>
                <a:latin typeface="Cera Pro"/>
              </a:rPr>
              <a:t>Where we are, and what is coming</a:t>
            </a:r>
          </a:p>
        </p:txBody>
      </p:sp>
      <p:sp>
        <p:nvSpPr>
          <p:cNvPr id="20" name="Card0"/>
          <p:cNvSpPr/>
          <p:nvPr/>
        </p:nvSpPr>
        <p:spPr>
          <a:xfrm>
            <a:off x="685800" y="1630000"/>
            <a:ext cx="2400000" cy="1470000"/>
          </a:xfrm>
          <a:prstGeom prst="roundRect">
            <a:avLst>
              <a:gd name="adj" fmla="val 6000"/>
            </a:avLst>
          </a:prstGeom>
          <a:solidFill>
            <a:srgbClr val="00148C"/>
          </a:solidFill>
          <a:ln/>
        </p:spPr>
        <p:txBody>
          <a:bodyPr/>
          <a:lstStyle/>
          <a:p>
            <a:endParaRPr lang="en-GB"/>
          </a:p>
        </p:txBody>
      </p:sp>
      <p:sp>
        <p:nvSpPr>
          <p:cNvPr id="21" name="CardL0"/>
          <p:cNvSpPr/>
          <p:nvPr/>
        </p:nvSpPr>
        <p:spPr>
          <a:xfrm>
            <a:off x="835800" y="1850000"/>
            <a:ext cx="2100000" cy="350000"/>
          </a:xfrm>
          <a:prstGeom prst="rect">
            <a:avLst/>
          </a:prstGeom>
          <a:noFill/>
          <a:ln/>
        </p:spPr>
        <p:txBody>
          <a:bodyPr wrap="square" lIns="0" tIns="0" rIns="0" bIns="0" rtlCol="0" anchor="t"/>
          <a:lstStyle/>
          <a:p>
            <a:pPr marL="0" indent="0">
              <a:lnSpc>
                <a:spcPct val="90000"/>
              </a:lnSpc>
              <a:buNone/>
            </a:pPr>
            <a:r>
              <a:rPr lang="en-GB" sz="1200" b="1">
                <a:solidFill>
                  <a:srgbClr val="00B0B9"/>
                </a:solidFill>
                <a:latin typeface="Cera Pro"/>
              </a:rPr>
              <a:t>Already in force</a:t>
            </a:r>
          </a:p>
        </p:txBody>
      </p:sp>
      <p:sp>
        <p:nvSpPr>
          <p:cNvPr id="22" name="CardB0"/>
          <p:cNvSpPr/>
          <p:nvPr/>
        </p:nvSpPr>
        <p:spPr>
          <a:xfrm>
            <a:off x="817900" y="2110000"/>
            <a:ext cx="2100000" cy="860000"/>
          </a:xfrm>
          <a:prstGeom prst="rect">
            <a:avLst/>
          </a:prstGeom>
          <a:noFill/>
          <a:ln/>
        </p:spPr>
        <p:txBody>
          <a:bodyPr wrap="square" lIns="0" tIns="0" rIns="0" bIns="0" rtlCol="0" anchor="t"/>
          <a:lstStyle/>
          <a:p>
            <a:r>
              <a:rPr lang="en-GB" sz="1200">
                <a:solidFill>
                  <a:srgbClr val="FFFFFF"/>
                </a:solidFill>
                <a:latin typeface="Cera Pro"/>
              </a:rPr>
              <a:t>Sick pay reform, day one paternity and parental leave, whistleblowing, Fair Work Agency</a:t>
            </a:r>
            <a:endParaRPr lang="en-GB" sz="1000">
              <a:solidFill>
                <a:srgbClr val="FFFFFF"/>
              </a:solidFill>
              <a:latin typeface="Cera Pro"/>
            </a:endParaRPr>
          </a:p>
        </p:txBody>
      </p:sp>
      <p:sp>
        <p:nvSpPr>
          <p:cNvPr id="26" name="Card2"/>
          <p:cNvSpPr/>
          <p:nvPr/>
        </p:nvSpPr>
        <p:spPr>
          <a:xfrm>
            <a:off x="3300000" y="1625556"/>
            <a:ext cx="2400000" cy="1470000"/>
          </a:xfrm>
          <a:prstGeom prst="roundRect">
            <a:avLst>
              <a:gd name="adj" fmla="val 6000"/>
            </a:avLst>
          </a:prstGeom>
          <a:solidFill>
            <a:srgbClr val="00148C"/>
          </a:solidFill>
          <a:ln/>
        </p:spPr>
        <p:txBody>
          <a:bodyPr/>
          <a:lstStyle/>
          <a:p>
            <a:endParaRPr lang="en-GB"/>
          </a:p>
        </p:txBody>
      </p:sp>
      <p:sp>
        <p:nvSpPr>
          <p:cNvPr id="27" name="CardL2"/>
          <p:cNvSpPr/>
          <p:nvPr/>
        </p:nvSpPr>
        <p:spPr>
          <a:xfrm>
            <a:off x="3485800" y="1816877"/>
            <a:ext cx="2100000" cy="350000"/>
          </a:xfrm>
          <a:prstGeom prst="rect">
            <a:avLst/>
          </a:prstGeom>
          <a:noFill/>
          <a:ln/>
        </p:spPr>
        <p:txBody>
          <a:bodyPr wrap="square" lIns="0" tIns="0" rIns="0" bIns="0" rtlCol="0" anchor="t"/>
          <a:lstStyle/>
          <a:p>
            <a:pPr marL="0" indent="0">
              <a:lnSpc>
                <a:spcPct val="90000"/>
              </a:lnSpc>
              <a:buNone/>
            </a:pPr>
            <a:r>
              <a:rPr lang="en-GB" sz="1200" b="1">
                <a:solidFill>
                  <a:srgbClr val="00B0B9"/>
                </a:solidFill>
                <a:latin typeface="Cera Pro"/>
              </a:rPr>
              <a:t>1 October 2026</a:t>
            </a:r>
          </a:p>
        </p:txBody>
      </p:sp>
      <p:sp>
        <p:nvSpPr>
          <p:cNvPr id="28" name="CardB2"/>
          <p:cNvSpPr/>
          <p:nvPr/>
        </p:nvSpPr>
        <p:spPr>
          <a:xfrm>
            <a:off x="3522000" y="2230556"/>
            <a:ext cx="2100000" cy="860000"/>
          </a:xfrm>
          <a:prstGeom prst="rect">
            <a:avLst/>
          </a:prstGeom>
          <a:noFill/>
          <a:ln/>
        </p:spPr>
        <p:txBody>
          <a:bodyPr wrap="square" lIns="0" tIns="0" rIns="0" bIns="0" rtlCol="0" anchor="t"/>
          <a:lstStyle/>
          <a:p>
            <a:pPr marL="0" indent="0">
              <a:lnSpc>
                <a:spcPct val="100000"/>
              </a:lnSpc>
              <a:buNone/>
            </a:pPr>
            <a:r>
              <a:rPr lang="en-GB" sz="1200">
                <a:solidFill>
                  <a:schemeClr val="bg1"/>
                </a:solidFill>
                <a:latin typeface="Cera Pro"/>
              </a:rPr>
              <a:t>Time limit for most tribunal claims rises from three months to six.</a:t>
            </a:r>
          </a:p>
        </p:txBody>
      </p:sp>
      <p:sp>
        <p:nvSpPr>
          <p:cNvPr id="29" name="Card3"/>
          <p:cNvSpPr/>
          <p:nvPr/>
        </p:nvSpPr>
        <p:spPr>
          <a:xfrm>
            <a:off x="685800" y="3200000"/>
            <a:ext cx="2400000" cy="1470000"/>
          </a:xfrm>
          <a:prstGeom prst="roundRect">
            <a:avLst>
              <a:gd name="adj" fmla="val 6000"/>
            </a:avLst>
          </a:prstGeom>
          <a:solidFill>
            <a:srgbClr val="00148C"/>
          </a:solidFill>
          <a:ln/>
        </p:spPr>
        <p:txBody>
          <a:bodyPr/>
          <a:lstStyle/>
          <a:p>
            <a:endParaRPr lang="en-GB"/>
          </a:p>
        </p:txBody>
      </p:sp>
      <p:sp>
        <p:nvSpPr>
          <p:cNvPr id="30" name="CardL3"/>
          <p:cNvSpPr/>
          <p:nvPr/>
        </p:nvSpPr>
        <p:spPr>
          <a:xfrm>
            <a:off x="835800" y="3320000"/>
            <a:ext cx="2100000" cy="350000"/>
          </a:xfrm>
          <a:prstGeom prst="rect">
            <a:avLst/>
          </a:prstGeom>
          <a:noFill/>
          <a:ln/>
        </p:spPr>
        <p:txBody>
          <a:bodyPr wrap="square" lIns="0" tIns="0" rIns="0" bIns="0" rtlCol="0" anchor="t"/>
          <a:lstStyle/>
          <a:p>
            <a:pPr marL="0" indent="0">
              <a:lnSpc>
                <a:spcPct val="90000"/>
              </a:lnSpc>
              <a:buNone/>
            </a:pPr>
            <a:r>
              <a:rPr lang="en-GB" sz="1200" b="1">
                <a:solidFill>
                  <a:srgbClr val="00B0B9"/>
                </a:solidFill>
                <a:latin typeface="Cera Pro"/>
              </a:rPr>
              <a:t>30 October 2026</a:t>
            </a:r>
          </a:p>
        </p:txBody>
      </p:sp>
      <p:sp>
        <p:nvSpPr>
          <p:cNvPr id="31" name="CardB3"/>
          <p:cNvSpPr/>
          <p:nvPr/>
        </p:nvSpPr>
        <p:spPr>
          <a:xfrm>
            <a:off x="835800" y="3690000"/>
            <a:ext cx="2100000" cy="860000"/>
          </a:xfrm>
          <a:prstGeom prst="rect">
            <a:avLst/>
          </a:prstGeom>
          <a:noFill/>
          <a:ln/>
        </p:spPr>
        <p:txBody>
          <a:bodyPr wrap="square" lIns="0" tIns="0" rIns="0" bIns="0" rtlCol="0" anchor="t"/>
          <a:lstStyle/>
          <a:p>
            <a:pPr marL="0" indent="0">
              <a:lnSpc>
                <a:spcPct val="100000"/>
              </a:lnSpc>
              <a:buNone/>
            </a:pPr>
            <a:r>
              <a:rPr lang="en-GB" sz="1200">
                <a:solidFill>
                  <a:srgbClr val="FFFFFF"/>
                </a:solidFill>
                <a:latin typeface="Cera Pro"/>
              </a:rPr>
              <a:t>All reasonable steps on sexual harassment, third party liability, and trade union reforms.</a:t>
            </a:r>
          </a:p>
        </p:txBody>
      </p:sp>
      <p:sp>
        <p:nvSpPr>
          <p:cNvPr id="33" name="CardL4"/>
          <p:cNvSpPr/>
          <p:nvPr/>
        </p:nvSpPr>
        <p:spPr>
          <a:xfrm>
            <a:off x="3450000" y="3320000"/>
            <a:ext cx="2100000" cy="350000"/>
          </a:xfrm>
          <a:prstGeom prst="rect">
            <a:avLst/>
          </a:prstGeom>
          <a:noFill/>
          <a:ln/>
        </p:spPr>
        <p:txBody>
          <a:bodyPr wrap="square" lIns="0" tIns="0" rIns="0" bIns="0" rtlCol="0" anchor="t"/>
          <a:lstStyle/>
          <a:p>
            <a:pPr marL="0" indent="0">
              <a:lnSpc>
                <a:spcPct val="90000"/>
              </a:lnSpc>
              <a:buNone/>
            </a:pPr>
            <a:r>
              <a:rPr lang="en-GB" sz="1200" b="1">
                <a:solidFill>
                  <a:srgbClr val="00B0B9"/>
                </a:solidFill>
                <a:latin typeface="Cera Pro"/>
              </a:rPr>
              <a:t>December 2026</a:t>
            </a:r>
          </a:p>
        </p:txBody>
      </p:sp>
      <p:sp>
        <p:nvSpPr>
          <p:cNvPr id="35" name="Card5"/>
          <p:cNvSpPr/>
          <p:nvPr/>
        </p:nvSpPr>
        <p:spPr>
          <a:xfrm>
            <a:off x="3300000" y="3192641"/>
            <a:ext cx="2400000" cy="1470000"/>
          </a:xfrm>
          <a:prstGeom prst="roundRect">
            <a:avLst>
              <a:gd name="adj" fmla="val 6000"/>
            </a:avLst>
          </a:prstGeom>
          <a:solidFill>
            <a:srgbClr val="00148C"/>
          </a:solidFill>
          <a:ln/>
        </p:spPr>
        <p:txBody>
          <a:bodyPr/>
          <a:lstStyle/>
          <a:p>
            <a:endParaRPr lang="en-GB"/>
          </a:p>
        </p:txBody>
      </p:sp>
      <p:sp>
        <p:nvSpPr>
          <p:cNvPr id="36" name="CardL5"/>
          <p:cNvSpPr/>
          <p:nvPr/>
        </p:nvSpPr>
        <p:spPr>
          <a:xfrm>
            <a:off x="3522000" y="3315171"/>
            <a:ext cx="2100000" cy="350000"/>
          </a:xfrm>
          <a:prstGeom prst="rect">
            <a:avLst/>
          </a:prstGeom>
          <a:noFill/>
          <a:ln/>
        </p:spPr>
        <p:txBody>
          <a:bodyPr wrap="square" lIns="0" tIns="0" rIns="0" bIns="0" rtlCol="0" anchor="t"/>
          <a:lstStyle/>
          <a:p>
            <a:pPr marL="0" indent="0">
              <a:lnSpc>
                <a:spcPct val="90000"/>
              </a:lnSpc>
              <a:buNone/>
            </a:pPr>
            <a:r>
              <a:rPr lang="en-GB" sz="1200" b="1">
                <a:solidFill>
                  <a:srgbClr val="00B0B9"/>
                </a:solidFill>
                <a:latin typeface="Cera Pro"/>
              </a:rPr>
              <a:t>January 2027</a:t>
            </a:r>
          </a:p>
        </p:txBody>
      </p:sp>
      <p:sp>
        <p:nvSpPr>
          <p:cNvPr id="37" name="CardB5"/>
          <p:cNvSpPr/>
          <p:nvPr/>
        </p:nvSpPr>
        <p:spPr>
          <a:xfrm>
            <a:off x="3522000" y="3670000"/>
            <a:ext cx="2100000" cy="860000"/>
          </a:xfrm>
          <a:prstGeom prst="rect">
            <a:avLst/>
          </a:prstGeom>
          <a:noFill/>
          <a:ln/>
        </p:spPr>
        <p:txBody>
          <a:bodyPr wrap="square" lIns="0" tIns="0" rIns="0" bIns="0" rtlCol="0" anchor="t"/>
          <a:lstStyle/>
          <a:p>
            <a:pPr marL="0" indent="0">
              <a:lnSpc>
                <a:spcPct val="100000"/>
              </a:lnSpc>
              <a:buNone/>
            </a:pPr>
            <a:r>
              <a:rPr lang="en-GB" sz="1200">
                <a:solidFill>
                  <a:srgbClr val="FFFFFF"/>
                </a:solidFill>
                <a:latin typeface="Cera Pro"/>
              </a:rPr>
              <a:t>Unfair dismissal qualifying service period falls to six months, compensation becomes uncapped.</a:t>
            </a:r>
          </a:p>
        </p:txBody>
      </p:sp>
      <p:pic>
        <p:nvPicPr>
          <p:cNvPr id="60" name="Icon"/>
          <p:cNvPicPr>
            <a:picLocks noChangeAspect="1"/>
          </p:cNvPicPr>
          <p:nvPr/>
        </p:nvPicPr>
        <p:blipFill>
          <a:blip r:embed="rId4"/>
          <a:stretch>
            <a:fillRect/>
          </a:stretch>
        </p:blipFill>
        <p:spPr>
          <a:xfrm>
            <a:off x="7574200" y="370338"/>
            <a:ext cx="1180000" cy="1180000"/>
          </a:xfrm>
          <a:prstGeom prst="rect">
            <a:avLst/>
          </a:prstGeom>
        </p:spPr>
      </p:pic>
      <p:sp>
        <p:nvSpPr>
          <p:cNvPr id="90" name="FooterBar"/>
          <p:cNvSpPr/>
          <p:nvPr/>
        </p:nvSpPr>
        <p:spPr>
          <a:xfrm>
            <a:off x="0" y="4818888"/>
            <a:ext cx="9144000" cy="320040"/>
          </a:xfrm>
          <a:prstGeom prst="rect">
            <a:avLst/>
          </a:prstGeom>
          <a:solidFill>
            <a:srgbClr val="00148C"/>
          </a:solidFill>
          <a:ln/>
        </p:spPr>
        <p:txBody>
          <a:bodyPr/>
          <a:lstStyle/>
          <a:p>
            <a:endParaRPr lang="en-GB"/>
          </a:p>
        </p:txBody>
      </p:sp>
      <p:sp>
        <p:nvSpPr>
          <p:cNvPr id="91" name="FooterText"/>
          <p:cNvSpPr/>
          <p:nvPr/>
        </p:nvSpPr>
        <p:spPr>
          <a:xfrm>
            <a:off x="0" y="4818888"/>
            <a:ext cx="9144000" cy="320040"/>
          </a:xfrm>
          <a:prstGeom prst="rect">
            <a:avLst/>
          </a:prstGeom>
          <a:noFill/>
          <a:ln/>
        </p:spPr>
        <p:txBody>
          <a:bodyPr wrap="square" lIns="0" tIns="0" rIns="0" bIns="0" rtlCol="0" anchor="ctr"/>
          <a:lstStyle/>
          <a:p>
            <a:pPr marL="0" indent="0" algn="ctr">
              <a:buNone/>
            </a:pPr>
            <a:r>
              <a:rPr lang="en-GB" sz="900">
                <a:solidFill>
                  <a:srgbClr val="FFFFFF"/>
                </a:solidFill>
                <a:latin typeface="Cera Pro"/>
              </a:rPr>
              <a:t>thrivelaw.co.uk  |  enquiries@thrivelaw.co.uk  |  0113 869 8101</a:t>
            </a: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name="1 October Divider">
    <p:bg>
      <p:bgPr>
        <a:solidFill>
          <a:srgbClr val="00B0B9"/>
        </a:solidFill>
        <a:effectLst/>
      </p:bgPr>
    </p:bg>
    <p:spTree>
      <p:nvGrpSpPr>
        <p:cNvPr id="1" name=""/>
        <p:cNvGrpSpPr/>
        <p:nvPr/>
      </p:nvGrpSpPr>
      <p:grpSpPr>
        <a:xfrm>
          <a:off x="0" y="0"/>
          <a:ext cx="0" cy="0"/>
          <a:chOff x="0" y="0"/>
          <a:chExt cx="0" cy="0"/>
        </a:xfrm>
      </p:grpSpPr>
      <p:pic>
        <p:nvPicPr>
          <p:cNvPr id="200" name="Circle0"/>
          <p:cNvPicPr>
            <a:picLocks noChangeAspect="1"/>
          </p:cNvPicPr>
          <p:nvPr/>
        </p:nvPicPr>
        <p:blipFill>
          <a:blip r:embed="rId3"/>
          <a:stretch>
            <a:fillRect/>
          </a:stretch>
        </p:blipFill>
        <p:spPr>
          <a:xfrm>
            <a:off x="6900000" y="2600000"/>
            <a:ext cx="4000000" cy="4000000"/>
          </a:xfrm>
          <a:prstGeom prst="rect">
            <a:avLst/>
          </a:prstGeom>
        </p:spPr>
      </p:pic>
      <p:sp>
        <p:nvSpPr>
          <p:cNvPr id="2" name="AccentBar"/>
          <p:cNvSpPr/>
          <p:nvPr/>
        </p:nvSpPr>
        <p:spPr>
          <a:xfrm>
            <a:off x="0" y="0"/>
            <a:ext cx="411480" cy="5143500"/>
          </a:xfrm>
          <a:prstGeom prst="rect">
            <a:avLst/>
          </a:prstGeom>
          <a:solidFill>
            <a:srgbClr val="00148C"/>
          </a:solidFill>
          <a:ln/>
        </p:spPr>
        <p:txBody>
          <a:bodyPr/>
          <a:lstStyle/>
          <a:p>
            <a:endParaRPr lang="en-GB"/>
          </a:p>
        </p:txBody>
      </p:sp>
      <p:sp>
        <p:nvSpPr>
          <p:cNvPr id="3" name="DateSmall"/>
          <p:cNvSpPr/>
          <p:nvPr/>
        </p:nvSpPr>
        <p:spPr>
          <a:xfrm>
            <a:off x="685800" y="760000"/>
            <a:ext cx="4600000" cy="400000"/>
          </a:xfrm>
          <a:prstGeom prst="rect">
            <a:avLst/>
          </a:prstGeom>
          <a:noFill/>
          <a:ln/>
        </p:spPr>
        <p:txBody>
          <a:bodyPr wrap="square" lIns="0" tIns="0" rIns="0" bIns="0" rtlCol="0" anchor="ctr"/>
          <a:lstStyle/>
          <a:p>
            <a:pPr marL="0" indent="0">
              <a:buNone/>
            </a:pPr>
            <a:r>
              <a:rPr lang="en-GB" sz="1600" b="1" spc="200">
                <a:solidFill>
                  <a:srgbClr val="00148C"/>
                </a:solidFill>
                <a:latin typeface="Cera Pro"/>
              </a:rPr>
              <a:t>FIRST OF THE TWO DATES</a:t>
            </a:r>
          </a:p>
        </p:txBody>
      </p:sp>
      <p:sp>
        <p:nvSpPr>
          <p:cNvPr id="4" name="DateBig"/>
          <p:cNvSpPr/>
          <p:nvPr/>
        </p:nvSpPr>
        <p:spPr>
          <a:xfrm>
            <a:off x="685800" y="1130000"/>
            <a:ext cx="5200000" cy="1150000"/>
          </a:xfrm>
          <a:prstGeom prst="rect">
            <a:avLst/>
          </a:prstGeom>
          <a:noFill/>
          <a:ln/>
        </p:spPr>
        <p:txBody>
          <a:bodyPr wrap="square" lIns="0" tIns="0" rIns="0" bIns="0" rtlCol="0" anchor="ctr"/>
          <a:lstStyle/>
          <a:p>
            <a:pPr marL="0" indent="0">
              <a:lnSpc>
                <a:spcPct val="88000"/>
              </a:lnSpc>
              <a:buNone/>
            </a:pPr>
            <a:r>
              <a:rPr lang="en-GB" sz="6600" b="1">
                <a:solidFill>
                  <a:srgbClr val="FFFFFF"/>
                </a:solidFill>
                <a:latin typeface="Cera Pro"/>
              </a:rPr>
              <a:t>1 OCT</a:t>
            </a:r>
          </a:p>
        </p:txBody>
      </p:sp>
      <p:sp>
        <p:nvSpPr>
          <p:cNvPr id="5" name="Headline"/>
          <p:cNvSpPr/>
          <p:nvPr/>
        </p:nvSpPr>
        <p:spPr>
          <a:xfrm>
            <a:off x="685800" y="2420000"/>
            <a:ext cx="6000000" cy="720000"/>
          </a:xfrm>
          <a:prstGeom prst="rect">
            <a:avLst/>
          </a:prstGeom>
          <a:noFill/>
          <a:ln/>
        </p:spPr>
        <p:txBody>
          <a:bodyPr wrap="square" lIns="0" tIns="0" rIns="0" bIns="0" rtlCol="0" anchor="ctr"/>
          <a:lstStyle/>
          <a:p>
            <a:pPr marL="0" indent="0">
              <a:lnSpc>
                <a:spcPct val="90000"/>
              </a:lnSpc>
              <a:buNone/>
            </a:pPr>
            <a:r>
              <a:rPr lang="en-GB" sz="2600" b="1">
                <a:solidFill>
                  <a:srgbClr val="00148C"/>
                </a:solidFill>
                <a:latin typeface="Cera Pro"/>
              </a:rPr>
              <a:t>The Tribunal clock doubles</a:t>
            </a:r>
          </a:p>
        </p:txBody>
      </p:sp>
      <p:sp>
        <p:nvSpPr>
          <p:cNvPr id="6" name="Sub"/>
          <p:cNvSpPr/>
          <p:nvPr/>
        </p:nvSpPr>
        <p:spPr>
          <a:xfrm>
            <a:off x="685800" y="3260000"/>
            <a:ext cx="6100000" cy="1250000"/>
          </a:xfrm>
          <a:prstGeom prst="rect">
            <a:avLst/>
          </a:prstGeom>
          <a:noFill/>
          <a:ln/>
        </p:spPr>
        <p:txBody>
          <a:bodyPr wrap="square" lIns="0" tIns="0" rIns="0" bIns="0" rtlCol="0" anchor="t"/>
          <a:lstStyle/>
          <a:p>
            <a:pPr marL="0" indent="0">
              <a:lnSpc>
                <a:spcPct val="105000"/>
              </a:lnSpc>
              <a:buNone/>
            </a:pPr>
            <a:r>
              <a:rPr lang="en-GB" sz="1500">
                <a:solidFill>
                  <a:srgbClr val="FFFFFF"/>
                </a:solidFill>
                <a:latin typeface="Cera Pro"/>
              </a:rPr>
              <a:t>For most claims, employees will have </a:t>
            </a:r>
            <a:r>
              <a:rPr lang="en-GB" sz="1500" b="1">
                <a:solidFill>
                  <a:srgbClr val="FFFFFF"/>
                </a:solidFill>
                <a:latin typeface="Cera Pro"/>
              </a:rPr>
              <a:t>six months </a:t>
            </a:r>
            <a:r>
              <a:rPr lang="en-GB" sz="1500">
                <a:solidFill>
                  <a:srgbClr val="FFFFFF"/>
                </a:solidFill>
                <a:latin typeface="Cera Pro"/>
              </a:rPr>
              <a:t>rather than three. It sounds procedural. It is not. It changes how long your decisions stay exposed and how good your records need to be.</a:t>
            </a:r>
          </a:p>
        </p:txBody>
      </p:sp>
      <p:pic>
        <p:nvPicPr>
          <p:cNvPr id="60" name="Icon"/>
          <p:cNvPicPr>
            <a:picLocks noChangeAspect="1"/>
          </p:cNvPicPr>
          <p:nvPr/>
        </p:nvPicPr>
        <p:blipFill>
          <a:blip r:embed="rId4"/>
          <a:stretch>
            <a:fillRect/>
          </a:stretch>
        </p:blipFill>
        <p:spPr>
          <a:xfrm>
            <a:off x="7050000" y="1150000"/>
            <a:ext cx="1550000" cy="1550000"/>
          </a:xfrm>
          <a:prstGeom prst="rect">
            <a:avLst/>
          </a:prstGeom>
        </p:spPr>
      </p:pic>
      <p:sp>
        <p:nvSpPr>
          <p:cNvPr id="90" name="FooterBar"/>
          <p:cNvSpPr/>
          <p:nvPr/>
        </p:nvSpPr>
        <p:spPr>
          <a:xfrm>
            <a:off x="0" y="4818888"/>
            <a:ext cx="9144000" cy="320040"/>
          </a:xfrm>
          <a:prstGeom prst="rect">
            <a:avLst/>
          </a:prstGeom>
          <a:solidFill>
            <a:srgbClr val="00148C"/>
          </a:solidFill>
          <a:ln/>
        </p:spPr>
        <p:txBody>
          <a:bodyPr/>
          <a:lstStyle/>
          <a:p>
            <a:endParaRPr lang="en-GB"/>
          </a:p>
        </p:txBody>
      </p:sp>
      <p:sp>
        <p:nvSpPr>
          <p:cNvPr id="91" name="FooterText"/>
          <p:cNvSpPr/>
          <p:nvPr/>
        </p:nvSpPr>
        <p:spPr>
          <a:xfrm>
            <a:off x="0" y="4818888"/>
            <a:ext cx="9144000" cy="320040"/>
          </a:xfrm>
          <a:prstGeom prst="rect">
            <a:avLst/>
          </a:prstGeom>
          <a:noFill/>
          <a:ln/>
        </p:spPr>
        <p:txBody>
          <a:bodyPr wrap="square" lIns="0" tIns="0" rIns="0" bIns="0" rtlCol="0" anchor="ctr"/>
          <a:lstStyle/>
          <a:p>
            <a:pPr marL="0" indent="0" algn="ctr">
              <a:buNone/>
            </a:pPr>
            <a:r>
              <a:rPr lang="en-GB" sz="900">
                <a:solidFill>
                  <a:srgbClr val="FFFFFF"/>
                </a:solidFill>
                <a:latin typeface="Cera Pro"/>
              </a:rPr>
              <a:t>thrivelaw.co.uk  |  enquiries@thrivelaw.co.uk  |  0113 869 8101</a:t>
            </a: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name="Three Becomes Six">
    <p:bg>
      <p:bgPr>
        <a:solidFill>
          <a:srgbClr val="00B0B9"/>
        </a:solidFill>
        <a:effectLst/>
      </p:bgPr>
    </p:bg>
    <p:spTree>
      <p:nvGrpSpPr>
        <p:cNvPr id="1" name=""/>
        <p:cNvGrpSpPr/>
        <p:nvPr/>
      </p:nvGrpSpPr>
      <p:grpSpPr>
        <a:xfrm>
          <a:off x="0" y="0"/>
          <a:ext cx="0" cy="0"/>
          <a:chOff x="0" y="0"/>
          <a:chExt cx="0" cy="0"/>
        </a:xfrm>
      </p:grpSpPr>
      <p:pic>
        <p:nvPicPr>
          <p:cNvPr id="200" name="Circle0"/>
          <p:cNvPicPr>
            <a:picLocks noChangeAspect="1"/>
          </p:cNvPicPr>
          <p:nvPr/>
        </p:nvPicPr>
        <p:blipFill>
          <a:blip r:embed="rId3"/>
          <a:stretch>
            <a:fillRect/>
          </a:stretch>
        </p:blipFill>
        <p:spPr>
          <a:xfrm>
            <a:off x="-1100000" y="2400000"/>
            <a:ext cx="3900000" cy="3900000"/>
          </a:xfrm>
          <a:prstGeom prst="rect">
            <a:avLst/>
          </a:prstGeom>
        </p:spPr>
      </p:pic>
      <p:pic>
        <p:nvPicPr>
          <p:cNvPr id="201" name="Circle1"/>
          <p:cNvPicPr>
            <a:picLocks noChangeAspect="1"/>
          </p:cNvPicPr>
          <p:nvPr/>
        </p:nvPicPr>
        <p:blipFill>
          <a:blip r:embed="rId3"/>
          <a:stretch>
            <a:fillRect/>
          </a:stretch>
        </p:blipFill>
        <p:spPr>
          <a:xfrm>
            <a:off x="6600000" y="-1500000"/>
            <a:ext cx="4400000" cy="4400000"/>
          </a:xfrm>
          <a:prstGeom prst="rect">
            <a:avLst/>
          </a:prstGeom>
        </p:spPr>
      </p:pic>
      <p:sp>
        <p:nvSpPr>
          <p:cNvPr id="2" name="AccentBar"/>
          <p:cNvSpPr/>
          <p:nvPr/>
        </p:nvSpPr>
        <p:spPr>
          <a:xfrm>
            <a:off x="0" y="0"/>
            <a:ext cx="411480" cy="5143500"/>
          </a:xfrm>
          <a:prstGeom prst="rect">
            <a:avLst/>
          </a:prstGeom>
          <a:solidFill>
            <a:srgbClr val="00148C"/>
          </a:solidFill>
          <a:ln/>
        </p:spPr>
        <p:txBody>
          <a:bodyPr/>
          <a:lstStyle/>
          <a:p>
            <a:endParaRPr lang="en-GB"/>
          </a:p>
        </p:txBody>
      </p:sp>
      <p:sp>
        <p:nvSpPr>
          <p:cNvPr id="3" name="Eyebrow"/>
          <p:cNvSpPr/>
          <p:nvPr/>
        </p:nvSpPr>
        <p:spPr>
          <a:xfrm>
            <a:off x="685800" y="470000"/>
            <a:ext cx="4600000" cy="360000"/>
          </a:xfrm>
          <a:prstGeom prst="rect">
            <a:avLst/>
          </a:prstGeom>
          <a:noFill/>
          <a:ln/>
        </p:spPr>
        <p:txBody>
          <a:bodyPr wrap="square" lIns="0" tIns="0" rIns="0" bIns="0" rtlCol="0" anchor="ctr"/>
          <a:lstStyle/>
          <a:p>
            <a:pPr marL="0" indent="0">
              <a:buNone/>
            </a:pPr>
            <a:r>
              <a:rPr lang="en-GB" sz="1500" b="1" spc="200">
                <a:solidFill>
                  <a:srgbClr val="00148C"/>
                </a:solidFill>
                <a:latin typeface="Cera Pro"/>
              </a:rPr>
              <a:t>1 OCTOBER 2026</a:t>
            </a:r>
          </a:p>
        </p:txBody>
      </p:sp>
      <p:sp>
        <p:nvSpPr>
          <p:cNvPr id="4" name="Heading"/>
          <p:cNvSpPr/>
          <p:nvPr/>
        </p:nvSpPr>
        <p:spPr>
          <a:xfrm>
            <a:off x="685800" y="850000"/>
            <a:ext cx="6480000" cy="800000"/>
          </a:xfrm>
          <a:prstGeom prst="rect">
            <a:avLst/>
          </a:prstGeom>
          <a:noFill/>
          <a:ln/>
        </p:spPr>
        <p:txBody>
          <a:bodyPr wrap="square" lIns="0" tIns="0" rIns="0" bIns="0" rtlCol="0" anchor="ctr"/>
          <a:lstStyle/>
          <a:p>
            <a:pPr marL="0" indent="0">
              <a:lnSpc>
                <a:spcPct val="90000"/>
              </a:lnSpc>
              <a:buNone/>
            </a:pPr>
            <a:r>
              <a:rPr lang="en-GB" sz="2800" b="1">
                <a:solidFill>
                  <a:srgbClr val="FFFFFF"/>
                </a:solidFill>
                <a:latin typeface="Cera Pro"/>
              </a:rPr>
              <a:t>Three months becomes six</a:t>
            </a:r>
          </a:p>
        </p:txBody>
      </p:sp>
      <p:sp>
        <p:nvSpPr>
          <p:cNvPr id="10" name="StatCard"/>
          <p:cNvSpPr/>
          <p:nvPr/>
        </p:nvSpPr>
        <p:spPr>
          <a:xfrm>
            <a:off x="685800" y="1880000"/>
            <a:ext cx="2500000" cy="2450000"/>
          </a:xfrm>
          <a:prstGeom prst="roundRect">
            <a:avLst>
              <a:gd name="adj" fmla="val 6000"/>
            </a:avLst>
          </a:prstGeom>
          <a:solidFill>
            <a:srgbClr val="00148C"/>
          </a:solidFill>
          <a:ln/>
        </p:spPr>
        <p:txBody>
          <a:bodyPr/>
          <a:lstStyle/>
          <a:p>
            <a:endParaRPr lang="en-GB"/>
          </a:p>
        </p:txBody>
      </p:sp>
      <p:sp>
        <p:nvSpPr>
          <p:cNvPr id="11" name="StatTop"/>
          <p:cNvSpPr/>
          <p:nvPr/>
        </p:nvSpPr>
        <p:spPr>
          <a:xfrm>
            <a:off x="800000" y="2030000"/>
            <a:ext cx="2270000" cy="320000"/>
          </a:xfrm>
          <a:prstGeom prst="rect">
            <a:avLst/>
          </a:prstGeom>
          <a:noFill/>
          <a:ln/>
        </p:spPr>
        <p:txBody>
          <a:bodyPr wrap="square" lIns="0" tIns="0" rIns="0" bIns="0" rtlCol="0" anchor="ctr"/>
          <a:lstStyle/>
          <a:p>
            <a:pPr marL="0" indent="0" algn="ctr">
              <a:buNone/>
            </a:pPr>
            <a:r>
              <a:rPr lang="en-GB" sz="1200" b="1" spc="150">
                <a:solidFill>
                  <a:srgbClr val="00B0B9"/>
                </a:solidFill>
                <a:latin typeface="Cera Pro"/>
              </a:rPr>
              <a:t>TIME LIMIT</a:t>
            </a:r>
          </a:p>
        </p:txBody>
      </p:sp>
      <p:sp>
        <p:nvSpPr>
          <p:cNvPr id="12" name="StatBig"/>
          <p:cNvSpPr/>
          <p:nvPr/>
        </p:nvSpPr>
        <p:spPr>
          <a:xfrm>
            <a:off x="800000" y="2400000"/>
            <a:ext cx="2270000" cy="1000000"/>
          </a:xfrm>
          <a:prstGeom prst="rect">
            <a:avLst/>
          </a:prstGeom>
          <a:noFill/>
          <a:ln/>
        </p:spPr>
        <p:txBody>
          <a:bodyPr wrap="square" lIns="0" tIns="0" rIns="0" bIns="0" rtlCol="0" anchor="ctr"/>
          <a:lstStyle/>
          <a:p>
            <a:pPr marL="0" indent="0" algn="ctr">
              <a:lnSpc>
                <a:spcPct val="88000"/>
              </a:lnSpc>
              <a:buNone/>
            </a:pPr>
            <a:r>
              <a:rPr lang="en-GB" sz="5400" b="1">
                <a:solidFill>
                  <a:srgbClr val="FFFFFF"/>
                </a:solidFill>
                <a:latin typeface="Cera Pro"/>
              </a:rPr>
              <a:t>3 to 6</a:t>
            </a:r>
          </a:p>
        </p:txBody>
      </p:sp>
      <p:sp>
        <p:nvSpPr>
          <p:cNvPr id="13" name="StatSub"/>
          <p:cNvSpPr/>
          <p:nvPr/>
        </p:nvSpPr>
        <p:spPr>
          <a:xfrm>
            <a:off x="800000" y="3480000"/>
            <a:ext cx="2270000" cy="700000"/>
          </a:xfrm>
          <a:prstGeom prst="rect">
            <a:avLst/>
          </a:prstGeom>
          <a:noFill/>
          <a:ln/>
        </p:spPr>
        <p:txBody>
          <a:bodyPr wrap="square" lIns="0" tIns="0" rIns="0" bIns="0" rtlCol="0" anchor="t"/>
          <a:lstStyle/>
          <a:p>
            <a:pPr marL="0" indent="0" algn="ctr">
              <a:lnSpc>
                <a:spcPct val="105000"/>
              </a:lnSpc>
              <a:buNone/>
            </a:pPr>
            <a:r>
              <a:rPr lang="en-GB" sz="1150">
                <a:solidFill>
                  <a:srgbClr val="FFFFFF"/>
                </a:solidFill>
                <a:latin typeface="Cera Pro"/>
              </a:rPr>
              <a:t>months, less one day, for most tribunal claims</a:t>
            </a:r>
          </a:p>
        </p:txBody>
      </p:sp>
      <p:sp>
        <p:nvSpPr>
          <p:cNvPr id="14" name="Bullets"/>
          <p:cNvSpPr/>
          <p:nvPr/>
        </p:nvSpPr>
        <p:spPr>
          <a:xfrm>
            <a:off x="3450000" y="1860000"/>
            <a:ext cx="4900000" cy="2680000"/>
          </a:xfrm>
          <a:prstGeom prst="rect">
            <a:avLst/>
          </a:prstGeom>
          <a:noFill/>
          <a:ln/>
        </p:spPr>
        <p:txBody>
          <a:bodyPr wrap="square" lIns="0" tIns="0" rIns="0" bIns="0" rtlCol="0" anchor="t"/>
          <a:lstStyle/>
          <a:p>
            <a:pPr marL="228600" indent="-228600">
              <a:lnSpc>
                <a:spcPct val="100000"/>
              </a:lnSpc>
              <a:spcAft>
                <a:spcPts val="440"/>
              </a:spcAft>
              <a:buClr>
                <a:srgbClr val="FFFFFF"/>
              </a:buClr>
              <a:buFont typeface="Arial" panose="020B0604020202020204" pitchFamily="34" charset="0"/>
              <a:buChar char="•"/>
            </a:pPr>
            <a:r>
              <a:rPr lang="en-GB" sz="1200">
                <a:solidFill>
                  <a:srgbClr val="FFFFFF"/>
                </a:solidFill>
                <a:latin typeface="Cera Pro"/>
              </a:rPr>
              <a:t>Covers unfair dismissal, discrimination, whistleblowing, TUPE, unlawful deductions and working time</a:t>
            </a:r>
          </a:p>
          <a:p>
            <a:pPr marL="228600" indent="-228600">
              <a:lnSpc>
                <a:spcPct val="100000"/>
              </a:lnSpc>
              <a:spcAft>
                <a:spcPts val="440"/>
              </a:spcAft>
              <a:buClr>
                <a:srgbClr val="FFFFFF"/>
              </a:buClr>
              <a:buFont typeface="Arial" panose="020B0604020202020204" pitchFamily="34" charset="0"/>
              <a:buChar char="•"/>
            </a:pPr>
            <a:r>
              <a:rPr lang="en-GB" sz="1200">
                <a:solidFill>
                  <a:srgbClr val="FFFFFF"/>
                </a:solidFill>
                <a:latin typeface="Cera Pro"/>
              </a:rPr>
              <a:t>The new limit applies where the act complained of falls on or after 1 October 2026</a:t>
            </a:r>
          </a:p>
          <a:p>
            <a:pPr marL="228600" indent="-228600">
              <a:lnSpc>
                <a:spcPct val="100000"/>
              </a:lnSpc>
              <a:spcAft>
                <a:spcPts val="440"/>
              </a:spcAft>
              <a:buClr>
                <a:srgbClr val="FFFFFF"/>
              </a:buClr>
              <a:buFont typeface="Arial" panose="020B0604020202020204" pitchFamily="34" charset="0"/>
              <a:buChar char="•"/>
            </a:pPr>
            <a:r>
              <a:rPr lang="en-GB" sz="1200">
                <a:solidFill>
                  <a:srgbClr val="FFFFFF"/>
                </a:solidFill>
                <a:latin typeface="Cera Pro"/>
              </a:rPr>
              <a:t>For a series of acts, what matters is the date of the last act in that series</a:t>
            </a:r>
          </a:p>
          <a:p>
            <a:pPr marL="228600" indent="-228600">
              <a:lnSpc>
                <a:spcPct val="100000"/>
              </a:lnSpc>
              <a:spcAft>
                <a:spcPts val="440"/>
              </a:spcAft>
              <a:buClr>
                <a:srgbClr val="FFFFFF"/>
              </a:buClr>
              <a:buFont typeface="Arial" panose="020B0604020202020204" pitchFamily="34" charset="0"/>
              <a:buChar char="•"/>
            </a:pPr>
            <a:r>
              <a:rPr lang="en-GB" sz="1200">
                <a:solidFill>
                  <a:srgbClr val="FFFFFF"/>
                </a:solidFill>
                <a:latin typeface="Cera Pro"/>
              </a:rPr>
              <a:t>For breach of contract claims, time usually runs from the effective date of termination</a:t>
            </a:r>
          </a:p>
          <a:p>
            <a:pPr marL="228600" indent="-228600">
              <a:lnSpc>
                <a:spcPct val="100000"/>
              </a:lnSpc>
              <a:spcAft>
                <a:spcPts val="440"/>
              </a:spcAft>
              <a:buClr>
                <a:srgbClr val="FFFFFF"/>
              </a:buClr>
              <a:buFont typeface="Arial" panose="020B0604020202020204" pitchFamily="34" charset="0"/>
              <a:buChar char="•"/>
            </a:pPr>
            <a:r>
              <a:rPr lang="en-GB" sz="1200">
                <a:solidFill>
                  <a:srgbClr val="FFFFFF"/>
                </a:solidFill>
                <a:latin typeface="Cera Pro"/>
              </a:rPr>
              <a:t>Events entirely before 1 October keep the existing three month limit</a:t>
            </a:r>
          </a:p>
        </p:txBody>
      </p:sp>
      <p:pic>
        <p:nvPicPr>
          <p:cNvPr id="60" name="Icon"/>
          <p:cNvPicPr>
            <a:picLocks noChangeAspect="1"/>
          </p:cNvPicPr>
          <p:nvPr/>
        </p:nvPicPr>
        <p:blipFill>
          <a:blip r:embed="rId4"/>
          <a:stretch>
            <a:fillRect/>
          </a:stretch>
        </p:blipFill>
        <p:spPr>
          <a:xfrm>
            <a:off x="7330000" y="480000"/>
            <a:ext cx="1180000" cy="1180000"/>
          </a:xfrm>
          <a:prstGeom prst="rect">
            <a:avLst/>
          </a:prstGeom>
        </p:spPr>
      </p:pic>
      <p:sp>
        <p:nvSpPr>
          <p:cNvPr id="90" name="FooterBar"/>
          <p:cNvSpPr/>
          <p:nvPr/>
        </p:nvSpPr>
        <p:spPr>
          <a:xfrm>
            <a:off x="0" y="4818888"/>
            <a:ext cx="9144000" cy="320040"/>
          </a:xfrm>
          <a:prstGeom prst="rect">
            <a:avLst/>
          </a:prstGeom>
          <a:solidFill>
            <a:srgbClr val="00148C"/>
          </a:solidFill>
          <a:ln/>
        </p:spPr>
        <p:txBody>
          <a:bodyPr/>
          <a:lstStyle/>
          <a:p>
            <a:endParaRPr lang="en-GB"/>
          </a:p>
        </p:txBody>
      </p:sp>
      <p:sp>
        <p:nvSpPr>
          <p:cNvPr id="91" name="FooterText"/>
          <p:cNvSpPr/>
          <p:nvPr/>
        </p:nvSpPr>
        <p:spPr>
          <a:xfrm>
            <a:off x="0" y="4818888"/>
            <a:ext cx="9144000" cy="320040"/>
          </a:xfrm>
          <a:prstGeom prst="rect">
            <a:avLst/>
          </a:prstGeom>
          <a:noFill/>
          <a:ln/>
        </p:spPr>
        <p:txBody>
          <a:bodyPr wrap="square" lIns="0" tIns="0" rIns="0" bIns="0" rtlCol="0" anchor="ctr"/>
          <a:lstStyle/>
          <a:p>
            <a:pPr marL="0" indent="0" algn="ctr">
              <a:buNone/>
            </a:pPr>
            <a:r>
              <a:rPr lang="en-GB" sz="900">
                <a:solidFill>
                  <a:srgbClr val="FFFFFF"/>
                </a:solidFill>
                <a:latin typeface="Cera Pro"/>
              </a:rPr>
              <a:t>thrivelaw.co.uk  |  enquiries@thrivelaw.co.uk  |  0113 869 8101</a:t>
            </a: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name="Longer Than It Looks">
    <p:bg>
      <p:bgPr>
        <a:solidFill>
          <a:srgbClr val="00B0B9"/>
        </a:solidFill>
        <a:effectLst/>
      </p:bgPr>
    </p:bg>
    <p:spTree>
      <p:nvGrpSpPr>
        <p:cNvPr id="1" name=""/>
        <p:cNvGrpSpPr/>
        <p:nvPr/>
      </p:nvGrpSpPr>
      <p:grpSpPr>
        <a:xfrm>
          <a:off x="0" y="0"/>
          <a:ext cx="0" cy="0"/>
          <a:chOff x="0" y="0"/>
          <a:chExt cx="0" cy="0"/>
        </a:xfrm>
      </p:grpSpPr>
      <p:pic>
        <p:nvPicPr>
          <p:cNvPr id="200" name="Circle0"/>
          <p:cNvPicPr>
            <a:picLocks noChangeAspect="1"/>
          </p:cNvPicPr>
          <p:nvPr/>
        </p:nvPicPr>
        <p:blipFill>
          <a:blip r:embed="rId3"/>
          <a:stretch>
            <a:fillRect/>
          </a:stretch>
        </p:blipFill>
        <p:spPr>
          <a:xfrm>
            <a:off x="6000000" y="1800000"/>
            <a:ext cx="4200000" cy="4200000"/>
          </a:xfrm>
          <a:prstGeom prst="rect">
            <a:avLst/>
          </a:prstGeom>
        </p:spPr>
      </p:pic>
      <p:pic>
        <p:nvPicPr>
          <p:cNvPr id="201" name="Circle1"/>
          <p:cNvPicPr>
            <a:picLocks noChangeAspect="1"/>
          </p:cNvPicPr>
          <p:nvPr/>
        </p:nvPicPr>
        <p:blipFill>
          <a:blip r:embed="rId3"/>
          <a:stretch>
            <a:fillRect/>
          </a:stretch>
        </p:blipFill>
        <p:spPr>
          <a:xfrm>
            <a:off x="-1500000" y="-1200000"/>
            <a:ext cx="3800000" cy="3800000"/>
          </a:xfrm>
          <a:prstGeom prst="rect">
            <a:avLst/>
          </a:prstGeom>
        </p:spPr>
      </p:pic>
      <p:sp>
        <p:nvSpPr>
          <p:cNvPr id="2" name="AccentBar"/>
          <p:cNvSpPr/>
          <p:nvPr/>
        </p:nvSpPr>
        <p:spPr>
          <a:xfrm>
            <a:off x="0" y="0"/>
            <a:ext cx="411480" cy="5143500"/>
          </a:xfrm>
          <a:prstGeom prst="rect">
            <a:avLst/>
          </a:prstGeom>
          <a:solidFill>
            <a:srgbClr val="00148C"/>
          </a:solidFill>
          <a:ln/>
        </p:spPr>
        <p:txBody>
          <a:bodyPr/>
          <a:lstStyle/>
          <a:p>
            <a:endParaRPr lang="en-GB"/>
          </a:p>
        </p:txBody>
      </p:sp>
      <p:sp>
        <p:nvSpPr>
          <p:cNvPr id="3" name="Eyebrow"/>
          <p:cNvSpPr/>
          <p:nvPr/>
        </p:nvSpPr>
        <p:spPr>
          <a:xfrm>
            <a:off x="685800" y="470000"/>
            <a:ext cx="4600000" cy="360000"/>
          </a:xfrm>
          <a:prstGeom prst="rect">
            <a:avLst/>
          </a:prstGeom>
          <a:noFill/>
          <a:ln/>
        </p:spPr>
        <p:txBody>
          <a:bodyPr wrap="square" lIns="0" tIns="0" rIns="0" bIns="0" rtlCol="0" anchor="ctr"/>
          <a:lstStyle/>
          <a:p>
            <a:pPr marL="0" indent="0">
              <a:buNone/>
            </a:pPr>
            <a:r>
              <a:rPr lang="en-GB" sz="1500" b="1" spc="200">
                <a:solidFill>
                  <a:srgbClr val="00148C"/>
                </a:solidFill>
                <a:latin typeface="Cera Pro"/>
              </a:rPr>
              <a:t>1 OCTOBER 2026</a:t>
            </a:r>
          </a:p>
        </p:txBody>
      </p:sp>
      <p:sp>
        <p:nvSpPr>
          <p:cNvPr id="4" name="Heading"/>
          <p:cNvSpPr/>
          <p:nvPr/>
        </p:nvSpPr>
        <p:spPr>
          <a:xfrm>
            <a:off x="685800" y="850000"/>
            <a:ext cx="6480000" cy="1060000"/>
          </a:xfrm>
          <a:prstGeom prst="rect">
            <a:avLst/>
          </a:prstGeom>
          <a:noFill/>
          <a:ln/>
        </p:spPr>
        <p:txBody>
          <a:bodyPr wrap="square" lIns="0" tIns="0" rIns="0" bIns="0" rtlCol="0" anchor="ctr"/>
          <a:lstStyle/>
          <a:p>
            <a:pPr marL="0" indent="0">
              <a:lnSpc>
                <a:spcPct val="90000"/>
              </a:lnSpc>
              <a:buNone/>
            </a:pPr>
            <a:r>
              <a:rPr lang="en-GB" sz="2500" b="1">
                <a:solidFill>
                  <a:srgbClr val="FFFFFF"/>
                </a:solidFill>
                <a:latin typeface="Cera Pro"/>
              </a:rPr>
              <a:t>Think longer than six months</a:t>
            </a:r>
          </a:p>
        </p:txBody>
      </p:sp>
      <p:sp>
        <p:nvSpPr>
          <p:cNvPr id="5" name="Bullets"/>
          <p:cNvSpPr/>
          <p:nvPr/>
        </p:nvSpPr>
        <p:spPr>
          <a:xfrm>
            <a:off x="685800" y="2030000"/>
            <a:ext cx="7350000" cy="2590000"/>
          </a:xfrm>
          <a:prstGeom prst="rect">
            <a:avLst/>
          </a:prstGeom>
          <a:noFill/>
          <a:ln/>
        </p:spPr>
        <p:txBody>
          <a:bodyPr wrap="square" lIns="0" tIns="0" rIns="0" bIns="0" rtlCol="0" anchor="t"/>
          <a:lstStyle/>
          <a:p>
            <a:pPr marL="228600" indent="-228600">
              <a:lnSpc>
                <a:spcPct val="100000"/>
              </a:lnSpc>
              <a:spcAft>
                <a:spcPts val="440"/>
              </a:spcAft>
              <a:buClr>
                <a:srgbClr val="FFFFFF"/>
              </a:buClr>
              <a:buFont typeface="Arial" panose="020B0604020202020204" pitchFamily="34" charset="0"/>
              <a:buChar char="•"/>
            </a:pPr>
            <a:r>
              <a:rPr lang="en-GB" sz="1300">
                <a:solidFill>
                  <a:srgbClr val="FFFFFF"/>
                </a:solidFill>
                <a:latin typeface="Cera Pro"/>
              </a:rPr>
              <a:t>Acas Early Conciliation is still mandatory before a claim can be issued, and it still pauses the limitation clock</a:t>
            </a:r>
          </a:p>
          <a:p>
            <a:pPr marL="228600" indent="-228600">
              <a:lnSpc>
                <a:spcPct val="100000"/>
              </a:lnSpc>
              <a:spcAft>
                <a:spcPts val="440"/>
              </a:spcAft>
              <a:buClr>
                <a:srgbClr val="FFFFFF"/>
              </a:buClr>
              <a:buFont typeface="Arial" panose="020B0604020202020204" pitchFamily="34" charset="0"/>
              <a:buChar char="•"/>
            </a:pPr>
            <a:r>
              <a:rPr lang="en-GB" sz="1300">
                <a:solidFill>
                  <a:srgbClr val="FFFFFF"/>
                </a:solidFill>
                <a:latin typeface="Cera Pro"/>
              </a:rPr>
              <a:t>The conciliation window itself rose from six to twelve weeks, for notifications from 1 December 2025</a:t>
            </a:r>
          </a:p>
          <a:p>
            <a:pPr marL="228600" indent="-228600">
              <a:lnSpc>
                <a:spcPct val="100000"/>
              </a:lnSpc>
              <a:spcAft>
                <a:spcPts val="440"/>
              </a:spcAft>
              <a:buClr>
                <a:srgbClr val="FFFFFF"/>
              </a:buClr>
              <a:buFont typeface="Arial" panose="020B0604020202020204" pitchFamily="34" charset="0"/>
              <a:buChar char="•"/>
            </a:pPr>
            <a:r>
              <a:rPr lang="en-GB" sz="1300">
                <a:solidFill>
                  <a:srgbClr val="FFFFFF"/>
                </a:solidFill>
                <a:latin typeface="Cera Pro"/>
              </a:rPr>
              <a:t>Stack the two together and the outer edge for some claims moves towards nine months</a:t>
            </a:r>
          </a:p>
          <a:p>
            <a:pPr marL="228600" indent="-228600">
              <a:lnSpc>
                <a:spcPct val="100000"/>
              </a:lnSpc>
              <a:spcAft>
                <a:spcPts val="440"/>
              </a:spcAft>
              <a:buClr>
                <a:srgbClr val="FFFFFF"/>
              </a:buClr>
              <a:buFont typeface="Arial" panose="020B0604020202020204" pitchFamily="34" charset="0"/>
              <a:buChar char="•"/>
            </a:pPr>
            <a:r>
              <a:rPr lang="en-GB" sz="1300">
                <a:solidFill>
                  <a:srgbClr val="FFFFFF"/>
                </a:solidFill>
                <a:latin typeface="Cera Pro"/>
              </a:rPr>
              <a:t>Tribunals keep their existing discretion to extend time where the statutory test is met</a:t>
            </a:r>
          </a:p>
          <a:p>
            <a:pPr marL="228600" indent="-228600">
              <a:lnSpc>
                <a:spcPct val="100000"/>
              </a:lnSpc>
              <a:spcAft>
                <a:spcPts val="440"/>
              </a:spcAft>
              <a:buClr>
                <a:srgbClr val="FFFFFF"/>
              </a:buClr>
              <a:buFont typeface="Arial" panose="020B0604020202020204" pitchFamily="34" charset="0"/>
              <a:buChar char="•"/>
            </a:pPr>
            <a:r>
              <a:rPr lang="en-GB" sz="1300">
                <a:solidFill>
                  <a:srgbClr val="FFFFFF"/>
                </a:solidFill>
                <a:latin typeface="Cera Pro"/>
              </a:rPr>
              <a:t>A dismissal in early October 2026 could realistically produce a claim form the following summer</a:t>
            </a:r>
          </a:p>
          <a:p>
            <a:pPr marL="228600" indent="-228600">
              <a:lnSpc>
                <a:spcPct val="100000"/>
              </a:lnSpc>
              <a:spcAft>
                <a:spcPts val="440"/>
              </a:spcAft>
              <a:buClr>
                <a:srgbClr val="FFFFFF"/>
              </a:buClr>
              <a:buFont typeface="Arial" panose="020B0604020202020204" pitchFamily="34" charset="0"/>
              <a:buChar char="•"/>
            </a:pPr>
            <a:r>
              <a:rPr lang="en-GB" sz="1300">
                <a:solidFill>
                  <a:srgbClr val="FFFFFF"/>
                </a:solidFill>
                <a:latin typeface="Cera Pro"/>
              </a:rPr>
              <a:t>The government has said it will review whether the twelve week conciliation period should stay</a:t>
            </a:r>
          </a:p>
        </p:txBody>
      </p:sp>
      <p:pic>
        <p:nvPicPr>
          <p:cNvPr id="60" name="Icon"/>
          <p:cNvPicPr>
            <a:picLocks noChangeAspect="1"/>
          </p:cNvPicPr>
          <p:nvPr/>
        </p:nvPicPr>
        <p:blipFill>
          <a:blip r:embed="rId4"/>
          <a:stretch>
            <a:fillRect/>
          </a:stretch>
        </p:blipFill>
        <p:spPr>
          <a:xfrm>
            <a:off x="7330000" y="480000"/>
            <a:ext cx="1180000" cy="1180000"/>
          </a:xfrm>
          <a:prstGeom prst="rect">
            <a:avLst/>
          </a:prstGeom>
        </p:spPr>
      </p:pic>
      <p:sp>
        <p:nvSpPr>
          <p:cNvPr id="90" name="FooterBar"/>
          <p:cNvSpPr/>
          <p:nvPr/>
        </p:nvSpPr>
        <p:spPr>
          <a:xfrm>
            <a:off x="0" y="4818888"/>
            <a:ext cx="9144000" cy="320040"/>
          </a:xfrm>
          <a:prstGeom prst="rect">
            <a:avLst/>
          </a:prstGeom>
          <a:solidFill>
            <a:srgbClr val="00148C"/>
          </a:solidFill>
          <a:ln/>
        </p:spPr>
        <p:txBody>
          <a:bodyPr/>
          <a:lstStyle/>
          <a:p>
            <a:endParaRPr lang="en-GB"/>
          </a:p>
        </p:txBody>
      </p:sp>
      <p:sp>
        <p:nvSpPr>
          <p:cNvPr id="91" name="FooterText"/>
          <p:cNvSpPr/>
          <p:nvPr/>
        </p:nvSpPr>
        <p:spPr>
          <a:xfrm>
            <a:off x="0" y="4818888"/>
            <a:ext cx="9144000" cy="320040"/>
          </a:xfrm>
          <a:prstGeom prst="rect">
            <a:avLst/>
          </a:prstGeom>
          <a:noFill/>
          <a:ln/>
        </p:spPr>
        <p:txBody>
          <a:bodyPr wrap="square" lIns="0" tIns="0" rIns="0" bIns="0" rtlCol="0" anchor="ctr"/>
          <a:lstStyle/>
          <a:p>
            <a:pPr marL="0" indent="0" algn="ctr">
              <a:buNone/>
            </a:pPr>
            <a:r>
              <a:rPr lang="en-GB" sz="900">
                <a:solidFill>
                  <a:srgbClr val="FFFFFF"/>
                </a:solidFill>
                <a:latin typeface="Cera Pro"/>
              </a:rPr>
              <a:t>thrivelaw.co.uk  |  enquiries@thrivelaw.co.uk  |  0113 869 8101</a:t>
            </a: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name="Tribunal Practical Steps">
    <p:bg>
      <p:bgPr>
        <a:solidFill>
          <a:srgbClr val="00B0B9"/>
        </a:solidFill>
        <a:effectLst/>
      </p:bgPr>
    </p:bg>
    <p:spTree>
      <p:nvGrpSpPr>
        <p:cNvPr id="1" name=""/>
        <p:cNvGrpSpPr/>
        <p:nvPr/>
      </p:nvGrpSpPr>
      <p:grpSpPr>
        <a:xfrm>
          <a:off x="0" y="0"/>
          <a:ext cx="0" cy="0"/>
          <a:chOff x="0" y="0"/>
          <a:chExt cx="0" cy="0"/>
        </a:xfrm>
      </p:grpSpPr>
      <p:pic>
        <p:nvPicPr>
          <p:cNvPr id="200" name="Circle0"/>
          <p:cNvPicPr>
            <a:picLocks noChangeAspect="1"/>
          </p:cNvPicPr>
          <p:nvPr/>
        </p:nvPicPr>
        <p:blipFill>
          <a:blip r:embed="rId3"/>
          <a:stretch>
            <a:fillRect/>
          </a:stretch>
        </p:blipFill>
        <p:spPr>
          <a:xfrm>
            <a:off x="6900000" y="2600000"/>
            <a:ext cx="4000000" cy="4000000"/>
          </a:xfrm>
          <a:prstGeom prst="rect">
            <a:avLst/>
          </a:prstGeom>
        </p:spPr>
      </p:pic>
      <p:sp>
        <p:nvSpPr>
          <p:cNvPr id="2" name="AccentBar"/>
          <p:cNvSpPr/>
          <p:nvPr/>
        </p:nvSpPr>
        <p:spPr>
          <a:xfrm>
            <a:off x="0" y="0"/>
            <a:ext cx="411480" cy="5143500"/>
          </a:xfrm>
          <a:prstGeom prst="rect">
            <a:avLst/>
          </a:prstGeom>
          <a:solidFill>
            <a:srgbClr val="00148C"/>
          </a:solidFill>
          <a:ln/>
        </p:spPr>
        <p:txBody>
          <a:bodyPr/>
          <a:lstStyle/>
          <a:p>
            <a:endParaRPr lang="en-GB"/>
          </a:p>
        </p:txBody>
      </p:sp>
      <p:sp>
        <p:nvSpPr>
          <p:cNvPr id="3" name="Eyebrow"/>
          <p:cNvSpPr/>
          <p:nvPr/>
        </p:nvSpPr>
        <p:spPr>
          <a:xfrm>
            <a:off x="685800" y="470000"/>
            <a:ext cx="4600000" cy="360000"/>
          </a:xfrm>
          <a:prstGeom prst="rect">
            <a:avLst/>
          </a:prstGeom>
          <a:noFill/>
          <a:ln/>
        </p:spPr>
        <p:txBody>
          <a:bodyPr wrap="square" lIns="0" tIns="0" rIns="0" bIns="0" rtlCol="0" anchor="ctr"/>
          <a:lstStyle/>
          <a:p>
            <a:pPr marL="0" indent="0">
              <a:buNone/>
            </a:pPr>
            <a:r>
              <a:rPr lang="en-GB" sz="1500" b="1" spc="200">
                <a:solidFill>
                  <a:srgbClr val="00148C"/>
                </a:solidFill>
                <a:latin typeface="Cera Pro"/>
              </a:rPr>
              <a:t>WHAT TO DO</a:t>
            </a:r>
          </a:p>
        </p:txBody>
      </p:sp>
      <p:sp>
        <p:nvSpPr>
          <p:cNvPr id="4" name="Heading"/>
          <p:cNvSpPr/>
          <p:nvPr/>
        </p:nvSpPr>
        <p:spPr>
          <a:xfrm>
            <a:off x="685800" y="730556"/>
            <a:ext cx="6480000" cy="760000"/>
          </a:xfrm>
          <a:prstGeom prst="rect">
            <a:avLst/>
          </a:prstGeom>
          <a:noFill/>
          <a:ln/>
        </p:spPr>
        <p:txBody>
          <a:bodyPr wrap="square" lIns="0" tIns="0" rIns="0" bIns="0" rtlCol="0" anchor="ctr"/>
          <a:lstStyle/>
          <a:p>
            <a:pPr marL="0" indent="0">
              <a:lnSpc>
                <a:spcPct val="90000"/>
              </a:lnSpc>
              <a:buNone/>
            </a:pPr>
            <a:r>
              <a:rPr lang="en-GB" sz="2800" b="1">
                <a:solidFill>
                  <a:srgbClr val="FFFFFF"/>
                </a:solidFill>
                <a:latin typeface="Cera Pro"/>
              </a:rPr>
              <a:t>Six practical responses</a:t>
            </a:r>
          </a:p>
        </p:txBody>
      </p:sp>
      <p:sp>
        <p:nvSpPr>
          <p:cNvPr id="20" name="Card0"/>
          <p:cNvSpPr/>
          <p:nvPr/>
        </p:nvSpPr>
        <p:spPr>
          <a:xfrm>
            <a:off x="685800" y="1610000"/>
            <a:ext cx="2400000" cy="1470000"/>
          </a:xfrm>
          <a:prstGeom prst="roundRect">
            <a:avLst>
              <a:gd name="adj" fmla="val 6000"/>
            </a:avLst>
          </a:prstGeom>
          <a:solidFill>
            <a:srgbClr val="00148C"/>
          </a:solidFill>
          <a:ln/>
        </p:spPr>
        <p:txBody>
          <a:bodyPr/>
          <a:lstStyle/>
          <a:p>
            <a:endParaRPr lang="en-GB"/>
          </a:p>
        </p:txBody>
      </p:sp>
      <p:sp>
        <p:nvSpPr>
          <p:cNvPr id="21" name="CardL0"/>
          <p:cNvSpPr/>
          <p:nvPr/>
        </p:nvSpPr>
        <p:spPr>
          <a:xfrm>
            <a:off x="835800" y="1850000"/>
            <a:ext cx="2100000" cy="350000"/>
          </a:xfrm>
          <a:prstGeom prst="rect">
            <a:avLst/>
          </a:prstGeom>
          <a:noFill/>
          <a:ln/>
        </p:spPr>
        <p:txBody>
          <a:bodyPr wrap="square" lIns="0" tIns="0" rIns="0" bIns="0" rtlCol="0" anchor="t"/>
          <a:lstStyle/>
          <a:p>
            <a:pPr marL="0" indent="0">
              <a:lnSpc>
                <a:spcPct val="90000"/>
              </a:lnSpc>
              <a:buNone/>
            </a:pPr>
            <a:r>
              <a:rPr lang="en-GB" sz="1200" b="1">
                <a:solidFill>
                  <a:srgbClr val="00B0B9"/>
                </a:solidFill>
                <a:latin typeface="Cera Pro"/>
              </a:rPr>
              <a:t>Extend retention</a:t>
            </a:r>
          </a:p>
        </p:txBody>
      </p:sp>
      <p:sp>
        <p:nvSpPr>
          <p:cNvPr id="22" name="CardB0"/>
          <p:cNvSpPr/>
          <p:nvPr/>
        </p:nvSpPr>
        <p:spPr>
          <a:xfrm>
            <a:off x="835800" y="2220000"/>
            <a:ext cx="2100000" cy="860000"/>
          </a:xfrm>
          <a:prstGeom prst="rect">
            <a:avLst/>
          </a:prstGeom>
          <a:noFill/>
          <a:ln/>
        </p:spPr>
        <p:txBody>
          <a:bodyPr wrap="square" lIns="0" tIns="0" rIns="0" bIns="0" rtlCol="0" anchor="t"/>
          <a:lstStyle/>
          <a:p>
            <a:pPr marL="0" indent="0">
              <a:lnSpc>
                <a:spcPct val="100000"/>
              </a:lnSpc>
              <a:buNone/>
            </a:pPr>
            <a:r>
              <a:rPr lang="en-GB" sz="1000">
                <a:solidFill>
                  <a:srgbClr val="FFFFFF"/>
                </a:solidFill>
                <a:latin typeface="Cera Pro"/>
              </a:rPr>
              <a:t>Records you would have destroyed at six months may be the evidence you need at twelve.</a:t>
            </a:r>
          </a:p>
        </p:txBody>
      </p:sp>
      <p:sp>
        <p:nvSpPr>
          <p:cNvPr id="23" name="Card1"/>
          <p:cNvSpPr/>
          <p:nvPr/>
        </p:nvSpPr>
        <p:spPr>
          <a:xfrm>
            <a:off x="3300000" y="1610000"/>
            <a:ext cx="2400000" cy="1470000"/>
          </a:xfrm>
          <a:prstGeom prst="roundRect">
            <a:avLst>
              <a:gd name="adj" fmla="val 6000"/>
            </a:avLst>
          </a:prstGeom>
          <a:solidFill>
            <a:srgbClr val="00148C"/>
          </a:solidFill>
          <a:ln/>
        </p:spPr>
        <p:txBody>
          <a:bodyPr/>
          <a:lstStyle/>
          <a:p>
            <a:endParaRPr lang="en-GB"/>
          </a:p>
        </p:txBody>
      </p:sp>
      <p:sp>
        <p:nvSpPr>
          <p:cNvPr id="24" name="CardL1"/>
          <p:cNvSpPr/>
          <p:nvPr/>
        </p:nvSpPr>
        <p:spPr>
          <a:xfrm>
            <a:off x="3450000" y="1850000"/>
            <a:ext cx="2100000" cy="350000"/>
          </a:xfrm>
          <a:prstGeom prst="rect">
            <a:avLst/>
          </a:prstGeom>
          <a:noFill/>
          <a:ln/>
        </p:spPr>
        <p:txBody>
          <a:bodyPr wrap="square" lIns="0" tIns="0" rIns="0" bIns="0" rtlCol="0" anchor="t"/>
          <a:lstStyle/>
          <a:p>
            <a:pPr marL="0" indent="0">
              <a:lnSpc>
                <a:spcPct val="90000"/>
              </a:lnSpc>
              <a:buNone/>
            </a:pPr>
            <a:r>
              <a:rPr lang="en-GB" sz="1200" b="1">
                <a:solidFill>
                  <a:srgbClr val="00B0B9"/>
                </a:solidFill>
                <a:latin typeface="Cera Pro"/>
              </a:rPr>
              <a:t>Write it down now</a:t>
            </a:r>
          </a:p>
        </p:txBody>
      </p:sp>
      <p:sp>
        <p:nvSpPr>
          <p:cNvPr id="25" name="CardB1"/>
          <p:cNvSpPr/>
          <p:nvPr/>
        </p:nvSpPr>
        <p:spPr>
          <a:xfrm>
            <a:off x="3450000" y="2083501"/>
            <a:ext cx="2100000" cy="860000"/>
          </a:xfrm>
          <a:prstGeom prst="rect">
            <a:avLst/>
          </a:prstGeom>
          <a:noFill/>
          <a:ln/>
        </p:spPr>
        <p:txBody>
          <a:bodyPr wrap="square" lIns="0" tIns="0" rIns="0" bIns="0" rtlCol="0" anchor="t"/>
          <a:lstStyle/>
          <a:p>
            <a:pPr marL="0" indent="0">
              <a:lnSpc>
                <a:spcPct val="100000"/>
              </a:lnSpc>
              <a:buNone/>
            </a:pPr>
            <a:r>
              <a:rPr lang="en-GB" sz="1000">
                <a:solidFill>
                  <a:srgbClr val="FFFFFF"/>
                </a:solidFill>
                <a:latin typeface="Cera Pro"/>
              </a:rPr>
              <a:t>Contemporaneous notes beat recollection. Make managers write decisions up on the day.</a:t>
            </a:r>
          </a:p>
        </p:txBody>
      </p:sp>
      <p:sp>
        <p:nvSpPr>
          <p:cNvPr id="26" name="Card2"/>
          <p:cNvSpPr/>
          <p:nvPr/>
        </p:nvSpPr>
        <p:spPr>
          <a:xfrm>
            <a:off x="5914200" y="1605536"/>
            <a:ext cx="2400000" cy="1470000"/>
          </a:xfrm>
          <a:prstGeom prst="roundRect">
            <a:avLst>
              <a:gd name="adj" fmla="val 6000"/>
            </a:avLst>
          </a:prstGeom>
          <a:solidFill>
            <a:srgbClr val="00148C"/>
          </a:solidFill>
          <a:ln/>
        </p:spPr>
        <p:txBody>
          <a:bodyPr/>
          <a:lstStyle/>
          <a:p>
            <a:endParaRPr lang="en-GB"/>
          </a:p>
        </p:txBody>
      </p:sp>
      <p:sp>
        <p:nvSpPr>
          <p:cNvPr id="27" name="CardL2"/>
          <p:cNvSpPr/>
          <p:nvPr/>
        </p:nvSpPr>
        <p:spPr>
          <a:xfrm>
            <a:off x="6064200" y="1850000"/>
            <a:ext cx="2100000" cy="350000"/>
          </a:xfrm>
          <a:prstGeom prst="rect">
            <a:avLst/>
          </a:prstGeom>
          <a:noFill/>
          <a:ln/>
        </p:spPr>
        <p:txBody>
          <a:bodyPr wrap="square" lIns="0" tIns="0" rIns="0" bIns="0" rtlCol="0" anchor="t"/>
          <a:lstStyle/>
          <a:p>
            <a:pPr marL="0" indent="0">
              <a:lnSpc>
                <a:spcPct val="90000"/>
              </a:lnSpc>
              <a:buNone/>
            </a:pPr>
            <a:r>
              <a:rPr lang="en-GB" sz="1200" b="1">
                <a:solidFill>
                  <a:srgbClr val="00B0B9"/>
                </a:solidFill>
                <a:latin typeface="Cera Pro"/>
              </a:rPr>
              <a:t>Name your witnesses</a:t>
            </a:r>
          </a:p>
        </p:txBody>
      </p:sp>
      <p:sp>
        <p:nvSpPr>
          <p:cNvPr id="28" name="CardB2"/>
          <p:cNvSpPr/>
          <p:nvPr/>
        </p:nvSpPr>
        <p:spPr>
          <a:xfrm>
            <a:off x="3471300" y="2600000"/>
            <a:ext cx="2100000" cy="860000"/>
          </a:xfrm>
          <a:prstGeom prst="rect">
            <a:avLst/>
          </a:prstGeom>
          <a:noFill/>
          <a:ln/>
        </p:spPr>
        <p:txBody>
          <a:bodyPr wrap="square" lIns="0" tIns="0" rIns="0" bIns="0" rtlCol="0" anchor="t"/>
          <a:lstStyle/>
          <a:p>
            <a:pPr marL="0" indent="0">
              <a:lnSpc>
                <a:spcPct val="100000"/>
              </a:lnSpc>
              <a:buNone/>
            </a:pPr>
            <a:r>
              <a:rPr lang="en-GB" sz="1000">
                <a:solidFill>
                  <a:srgbClr val="FFFFFF"/>
                </a:solidFill>
                <a:latin typeface="Cera Pro"/>
              </a:rPr>
              <a:t>Identify decision makers and likely witnesses early, and capture their account while fresh.</a:t>
            </a:r>
          </a:p>
        </p:txBody>
      </p:sp>
      <p:sp>
        <p:nvSpPr>
          <p:cNvPr id="29" name="Card3"/>
          <p:cNvSpPr/>
          <p:nvPr/>
        </p:nvSpPr>
        <p:spPr>
          <a:xfrm>
            <a:off x="685800" y="3200000"/>
            <a:ext cx="2400000" cy="1470000"/>
          </a:xfrm>
          <a:prstGeom prst="roundRect">
            <a:avLst>
              <a:gd name="adj" fmla="val 6000"/>
            </a:avLst>
          </a:prstGeom>
          <a:solidFill>
            <a:srgbClr val="00148C"/>
          </a:solidFill>
          <a:ln/>
        </p:spPr>
        <p:txBody>
          <a:bodyPr/>
          <a:lstStyle/>
          <a:p>
            <a:endParaRPr lang="en-GB"/>
          </a:p>
        </p:txBody>
      </p:sp>
      <p:sp>
        <p:nvSpPr>
          <p:cNvPr id="30" name="CardL3"/>
          <p:cNvSpPr/>
          <p:nvPr/>
        </p:nvSpPr>
        <p:spPr>
          <a:xfrm>
            <a:off x="835800" y="3320000"/>
            <a:ext cx="2100000" cy="350000"/>
          </a:xfrm>
          <a:prstGeom prst="rect">
            <a:avLst/>
          </a:prstGeom>
          <a:noFill/>
          <a:ln/>
        </p:spPr>
        <p:txBody>
          <a:bodyPr wrap="square" lIns="0" tIns="0" rIns="0" bIns="0" rtlCol="0" anchor="t"/>
          <a:lstStyle/>
          <a:p>
            <a:pPr marL="0" indent="0">
              <a:lnSpc>
                <a:spcPct val="90000"/>
              </a:lnSpc>
              <a:buNone/>
            </a:pPr>
            <a:r>
              <a:rPr lang="en-GB" sz="1200" b="1">
                <a:solidFill>
                  <a:srgbClr val="00B0B9"/>
                </a:solidFill>
                <a:latin typeface="Cera Pro"/>
              </a:rPr>
              <a:t>Resolve early</a:t>
            </a:r>
          </a:p>
        </p:txBody>
      </p:sp>
      <p:sp>
        <p:nvSpPr>
          <p:cNvPr id="31" name="CardB3"/>
          <p:cNvSpPr/>
          <p:nvPr/>
        </p:nvSpPr>
        <p:spPr>
          <a:xfrm>
            <a:off x="835800" y="3690000"/>
            <a:ext cx="2100000" cy="860000"/>
          </a:xfrm>
          <a:prstGeom prst="rect">
            <a:avLst/>
          </a:prstGeom>
          <a:noFill/>
          <a:ln/>
        </p:spPr>
        <p:txBody>
          <a:bodyPr wrap="square" lIns="0" tIns="0" rIns="0" bIns="0" rtlCol="0" anchor="t"/>
          <a:lstStyle/>
          <a:p>
            <a:pPr marL="0" indent="0">
              <a:lnSpc>
                <a:spcPct val="100000"/>
              </a:lnSpc>
              <a:buNone/>
            </a:pPr>
            <a:r>
              <a:rPr lang="en-GB" sz="1000">
                <a:solidFill>
                  <a:srgbClr val="FFFFFF"/>
                </a:solidFill>
                <a:latin typeface="Cera Pro"/>
              </a:rPr>
              <a:t>A longer window makes prompt, well documented resolution more valuable, not less.</a:t>
            </a:r>
          </a:p>
        </p:txBody>
      </p:sp>
      <p:sp>
        <p:nvSpPr>
          <p:cNvPr id="32" name="Card4"/>
          <p:cNvSpPr/>
          <p:nvPr/>
        </p:nvSpPr>
        <p:spPr>
          <a:xfrm>
            <a:off x="3300000" y="3200000"/>
            <a:ext cx="2400000" cy="1470000"/>
          </a:xfrm>
          <a:prstGeom prst="roundRect">
            <a:avLst>
              <a:gd name="adj" fmla="val 6000"/>
            </a:avLst>
          </a:prstGeom>
          <a:solidFill>
            <a:srgbClr val="00148C"/>
          </a:solidFill>
          <a:ln/>
        </p:spPr>
        <p:txBody>
          <a:bodyPr/>
          <a:lstStyle/>
          <a:p>
            <a:endParaRPr lang="en-GB"/>
          </a:p>
        </p:txBody>
      </p:sp>
      <p:sp>
        <p:nvSpPr>
          <p:cNvPr id="33" name="CardL4"/>
          <p:cNvSpPr/>
          <p:nvPr/>
        </p:nvSpPr>
        <p:spPr>
          <a:xfrm>
            <a:off x="3450000" y="3320000"/>
            <a:ext cx="2100000" cy="350000"/>
          </a:xfrm>
          <a:prstGeom prst="rect">
            <a:avLst/>
          </a:prstGeom>
          <a:noFill/>
          <a:ln/>
        </p:spPr>
        <p:txBody>
          <a:bodyPr wrap="square" lIns="0" tIns="0" rIns="0" bIns="0" rtlCol="0" anchor="t"/>
          <a:lstStyle/>
          <a:p>
            <a:pPr marL="0" indent="0">
              <a:lnSpc>
                <a:spcPct val="90000"/>
              </a:lnSpc>
              <a:buNone/>
            </a:pPr>
            <a:r>
              <a:rPr lang="en-GB" sz="1200" b="1">
                <a:solidFill>
                  <a:srgbClr val="00B0B9"/>
                </a:solidFill>
                <a:latin typeface="Cera Pro"/>
              </a:rPr>
              <a:t>Brief your managers</a:t>
            </a:r>
          </a:p>
        </p:txBody>
      </p:sp>
      <p:sp>
        <p:nvSpPr>
          <p:cNvPr id="34" name="CardB4"/>
          <p:cNvSpPr/>
          <p:nvPr/>
        </p:nvSpPr>
        <p:spPr>
          <a:xfrm>
            <a:off x="3450000" y="3690000"/>
            <a:ext cx="2100000" cy="860000"/>
          </a:xfrm>
          <a:prstGeom prst="rect">
            <a:avLst/>
          </a:prstGeom>
          <a:noFill/>
          <a:ln/>
        </p:spPr>
        <p:txBody>
          <a:bodyPr wrap="square" lIns="0" tIns="0" rIns="0" bIns="0" rtlCol="0" anchor="t"/>
          <a:lstStyle/>
          <a:p>
            <a:pPr marL="0" indent="0">
              <a:lnSpc>
                <a:spcPct val="100000"/>
              </a:lnSpc>
              <a:buNone/>
            </a:pPr>
            <a:r>
              <a:rPr lang="en-GB" sz="1000">
                <a:solidFill>
                  <a:srgbClr val="FFFFFF"/>
                </a:solidFill>
                <a:latin typeface="Cera Pro"/>
              </a:rPr>
              <a:t>Decisions taken from October carry a longer tail. Managers need to know that.</a:t>
            </a:r>
          </a:p>
        </p:txBody>
      </p:sp>
      <p:sp>
        <p:nvSpPr>
          <p:cNvPr id="35" name="Card5"/>
          <p:cNvSpPr/>
          <p:nvPr/>
        </p:nvSpPr>
        <p:spPr>
          <a:xfrm>
            <a:off x="5914200" y="3200000"/>
            <a:ext cx="2400000" cy="1470000"/>
          </a:xfrm>
          <a:prstGeom prst="roundRect">
            <a:avLst>
              <a:gd name="adj" fmla="val 6000"/>
            </a:avLst>
          </a:prstGeom>
          <a:solidFill>
            <a:srgbClr val="00148C"/>
          </a:solidFill>
          <a:ln/>
        </p:spPr>
        <p:txBody>
          <a:bodyPr/>
          <a:lstStyle/>
          <a:p>
            <a:endParaRPr lang="en-GB"/>
          </a:p>
        </p:txBody>
      </p:sp>
      <p:sp>
        <p:nvSpPr>
          <p:cNvPr id="36" name="CardL5"/>
          <p:cNvSpPr/>
          <p:nvPr/>
        </p:nvSpPr>
        <p:spPr>
          <a:xfrm>
            <a:off x="6064200" y="3320000"/>
            <a:ext cx="2100000" cy="350000"/>
          </a:xfrm>
          <a:prstGeom prst="rect">
            <a:avLst/>
          </a:prstGeom>
          <a:noFill/>
          <a:ln/>
        </p:spPr>
        <p:txBody>
          <a:bodyPr wrap="square" lIns="0" tIns="0" rIns="0" bIns="0" rtlCol="0" anchor="t"/>
          <a:lstStyle/>
          <a:p>
            <a:pPr marL="0" indent="0">
              <a:lnSpc>
                <a:spcPct val="90000"/>
              </a:lnSpc>
              <a:buNone/>
            </a:pPr>
            <a:r>
              <a:rPr lang="en-GB" sz="1200" b="1">
                <a:solidFill>
                  <a:srgbClr val="00B0B9"/>
                </a:solidFill>
                <a:latin typeface="Cera Pro"/>
              </a:rPr>
              <a:t>Check the event date</a:t>
            </a:r>
          </a:p>
        </p:txBody>
      </p:sp>
      <p:sp>
        <p:nvSpPr>
          <p:cNvPr id="37" name="CardB5"/>
          <p:cNvSpPr/>
          <p:nvPr/>
        </p:nvSpPr>
        <p:spPr>
          <a:xfrm>
            <a:off x="6064200" y="3690000"/>
            <a:ext cx="2100000" cy="860000"/>
          </a:xfrm>
          <a:prstGeom prst="rect">
            <a:avLst/>
          </a:prstGeom>
          <a:noFill/>
          <a:ln/>
        </p:spPr>
        <p:txBody>
          <a:bodyPr wrap="square" lIns="0" tIns="0" rIns="0" bIns="0" rtlCol="0" anchor="t"/>
          <a:lstStyle/>
          <a:p>
            <a:pPr marL="0" indent="0">
              <a:lnSpc>
                <a:spcPct val="100000"/>
              </a:lnSpc>
              <a:buNone/>
            </a:pPr>
            <a:r>
              <a:rPr lang="en-GB" sz="1000">
                <a:solidFill>
                  <a:srgbClr val="FFFFFF"/>
                </a:solidFill>
                <a:latin typeface="Cera Pro"/>
              </a:rPr>
              <a:t>In the overlap period, the deadline runs from the date of the act, not the claim form.</a:t>
            </a:r>
          </a:p>
        </p:txBody>
      </p:sp>
      <p:pic>
        <p:nvPicPr>
          <p:cNvPr id="60" name="Icon"/>
          <p:cNvPicPr>
            <a:picLocks noChangeAspect="1"/>
          </p:cNvPicPr>
          <p:nvPr/>
        </p:nvPicPr>
        <p:blipFill>
          <a:blip r:embed="rId4"/>
          <a:stretch>
            <a:fillRect/>
          </a:stretch>
        </p:blipFill>
        <p:spPr>
          <a:xfrm>
            <a:off x="7330000" y="480000"/>
            <a:ext cx="1180000" cy="1180000"/>
          </a:xfrm>
          <a:prstGeom prst="rect">
            <a:avLst/>
          </a:prstGeom>
        </p:spPr>
      </p:pic>
      <p:sp>
        <p:nvSpPr>
          <p:cNvPr id="90" name="FooterBar"/>
          <p:cNvSpPr/>
          <p:nvPr/>
        </p:nvSpPr>
        <p:spPr>
          <a:xfrm>
            <a:off x="0" y="4818888"/>
            <a:ext cx="9144000" cy="320040"/>
          </a:xfrm>
          <a:prstGeom prst="rect">
            <a:avLst/>
          </a:prstGeom>
          <a:solidFill>
            <a:srgbClr val="00148C"/>
          </a:solidFill>
          <a:ln/>
        </p:spPr>
        <p:txBody>
          <a:bodyPr/>
          <a:lstStyle/>
          <a:p>
            <a:endParaRPr lang="en-GB"/>
          </a:p>
        </p:txBody>
      </p:sp>
      <p:sp>
        <p:nvSpPr>
          <p:cNvPr id="91" name="FooterText"/>
          <p:cNvSpPr/>
          <p:nvPr/>
        </p:nvSpPr>
        <p:spPr>
          <a:xfrm>
            <a:off x="0" y="4818888"/>
            <a:ext cx="9144000" cy="320040"/>
          </a:xfrm>
          <a:prstGeom prst="rect">
            <a:avLst/>
          </a:prstGeom>
          <a:noFill/>
          <a:ln/>
        </p:spPr>
        <p:txBody>
          <a:bodyPr wrap="square" lIns="0" tIns="0" rIns="0" bIns="0" rtlCol="0" anchor="ctr"/>
          <a:lstStyle/>
          <a:p>
            <a:pPr marL="0" indent="0" algn="ctr">
              <a:buNone/>
            </a:pPr>
            <a:r>
              <a:rPr lang="en-GB" sz="900">
                <a:solidFill>
                  <a:srgbClr val="FFFFFF"/>
                </a:solidFill>
                <a:latin typeface="Cera Pro"/>
              </a:rPr>
              <a:t>thrivelaw.co.uk  |  enquiries@thrivelaw.co.uk  |  0113 869 8101</a:t>
            </a:r>
          </a:p>
        </p:txBody>
      </p:sp>
      <p:sp>
        <p:nvSpPr>
          <p:cNvPr id="5" name="TextBox 4">
            <a:extLst>
              <a:ext uri="{FF2B5EF4-FFF2-40B4-BE49-F238E27FC236}">
                <a16:creationId xmlns:a16="http://schemas.microsoft.com/office/drawing/2014/main" id="{965A4DCB-53E3-4567-DD95-D955C84FEEE9}"/>
              </a:ext>
            </a:extLst>
          </p:cNvPr>
          <p:cNvSpPr txBox="1"/>
          <p:nvPr/>
        </p:nvSpPr>
        <p:spPr>
          <a:xfrm>
            <a:off x="5995620" y="2153682"/>
            <a:ext cx="2168580" cy="553998"/>
          </a:xfrm>
          <a:prstGeom prst="rect">
            <a:avLst/>
          </a:prstGeom>
          <a:noFill/>
        </p:spPr>
        <p:txBody>
          <a:bodyPr wrap="square" rtlCol="0">
            <a:spAutoFit/>
          </a:bodyPr>
          <a:lstStyle/>
          <a:p>
            <a:r>
              <a:rPr lang="en-US" sz="1000">
                <a:solidFill>
                  <a:schemeClr val="bg1"/>
                </a:solidFill>
              </a:rPr>
              <a:t>Breathe a sigh of relief if you haven’t heard anything after a total of 9 months. </a:t>
            </a:r>
            <a:endParaRPr lang="en-GB" sz="1000">
              <a:solidFill>
                <a:schemeClr val="bg1"/>
              </a:solidFill>
            </a:endParaRP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name="30 October Harassment Divider">
    <p:bg>
      <p:bgPr>
        <a:solidFill>
          <a:srgbClr val="00B0B9"/>
        </a:solidFill>
        <a:effectLst/>
      </p:bgPr>
    </p:bg>
    <p:spTree>
      <p:nvGrpSpPr>
        <p:cNvPr id="1" name=""/>
        <p:cNvGrpSpPr/>
        <p:nvPr/>
      </p:nvGrpSpPr>
      <p:grpSpPr>
        <a:xfrm>
          <a:off x="0" y="0"/>
          <a:ext cx="0" cy="0"/>
          <a:chOff x="0" y="0"/>
          <a:chExt cx="0" cy="0"/>
        </a:xfrm>
      </p:grpSpPr>
      <p:pic>
        <p:nvPicPr>
          <p:cNvPr id="200" name="Circle0"/>
          <p:cNvPicPr>
            <a:picLocks noChangeAspect="1"/>
          </p:cNvPicPr>
          <p:nvPr/>
        </p:nvPicPr>
        <p:blipFill>
          <a:blip r:embed="rId3"/>
          <a:stretch>
            <a:fillRect/>
          </a:stretch>
        </p:blipFill>
        <p:spPr>
          <a:xfrm>
            <a:off x="6900000" y="2600000"/>
            <a:ext cx="4000000" cy="4000000"/>
          </a:xfrm>
          <a:prstGeom prst="rect">
            <a:avLst/>
          </a:prstGeom>
        </p:spPr>
      </p:pic>
      <p:sp>
        <p:nvSpPr>
          <p:cNvPr id="2" name="AccentBar"/>
          <p:cNvSpPr/>
          <p:nvPr/>
        </p:nvSpPr>
        <p:spPr>
          <a:xfrm>
            <a:off x="0" y="0"/>
            <a:ext cx="411480" cy="5143500"/>
          </a:xfrm>
          <a:prstGeom prst="rect">
            <a:avLst/>
          </a:prstGeom>
          <a:solidFill>
            <a:srgbClr val="00148C"/>
          </a:solidFill>
          <a:ln/>
        </p:spPr>
        <p:txBody>
          <a:bodyPr/>
          <a:lstStyle/>
          <a:p>
            <a:endParaRPr lang="en-GB"/>
          </a:p>
        </p:txBody>
      </p:sp>
      <p:sp>
        <p:nvSpPr>
          <p:cNvPr id="3" name="DateSmall"/>
          <p:cNvSpPr/>
          <p:nvPr/>
        </p:nvSpPr>
        <p:spPr>
          <a:xfrm>
            <a:off x="685800" y="760000"/>
            <a:ext cx="4600000" cy="400000"/>
          </a:xfrm>
          <a:prstGeom prst="rect">
            <a:avLst/>
          </a:prstGeom>
          <a:noFill/>
          <a:ln/>
        </p:spPr>
        <p:txBody>
          <a:bodyPr wrap="square" lIns="0" tIns="0" rIns="0" bIns="0" rtlCol="0" anchor="ctr"/>
          <a:lstStyle/>
          <a:p>
            <a:pPr marL="0" indent="0">
              <a:buNone/>
            </a:pPr>
            <a:r>
              <a:rPr lang="en-GB" sz="1600" b="1" spc="200">
                <a:solidFill>
                  <a:srgbClr val="00148C"/>
                </a:solidFill>
                <a:latin typeface="Cera Pro"/>
              </a:rPr>
              <a:t>SECOND OF THE TWO DATES</a:t>
            </a:r>
          </a:p>
        </p:txBody>
      </p:sp>
      <p:sp>
        <p:nvSpPr>
          <p:cNvPr id="4" name="DateBig"/>
          <p:cNvSpPr/>
          <p:nvPr/>
        </p:nvSpPr>
        <p:spPr>
          <a:xfrm>
            <a:off x="685800" y="1130000"/>
            <a:ext cx="5200000" cy="1150000"/>
          </a:xfrm>
          <a:prstGeom prst="rect">
            <a:avLst/>
          </a:prstGeom>
          <a:noFill/>
          <a:ln/>
        </p:spPr>
        <p:txBody>
          <a:bodyPr wrap="square" lIns="0" tIns="0" rIns="0" bIns="0" rtlCol="0" anchor="ctr"/>
          <a:lstStyle/>
          <a:p>
            <a:pPr marL="0" indent="0">
              <a:lnSpc>
                <a:spcPct val="88000"/>
              </a:lnSpc>
              <a:buNone/>
            </a:pPr>
            <a:r>
              <a:rPr lang="en-GB" sz="6600" b="1">
                <a:solidFill>
                  <a:srgbClr val="FFFFFF"/>
                </a:solidFill>
                <a:latin typeface="Cera Pro"/>
              </a:rPr>
              <a:t>30 OCT</a:t>
            </a:r>
          </a:p>
        </p:txBody>
      </p:sp>
      <p:sp>
        <p:nvSpPr>
          <p:cNvPr id="5" name="Headline"/>
          <p:cNvSpPr/>
          <p:nvPr/>
        </p:nvSpPr>
        <p:spPr>
          <a:xfrm>
            <a:off x="685800" y="2420000"/>
            <a:ext cx="6000000" cy="720000"/>
          </a:xfrm>
          <a:prstGeom prst="rect">
            <a:avLst/>
          </a:prstGeom>
          <a:noFill/>
          <a:ln/>
        </p:spPr>
        <p:txBody>
          <a:bodyPr wrap="square" lIns="0" tIns="0" rIns="0" bIns="0" rtlCol="0" anchor="ctr"/>
          <a:lstStyle/>
          <a:p>
            <a:pPr marL="0" indent="0">
              <a:lnSpc>
                <a:spcPct val="90000"/>
              </a:lnSpc>
              <a:buNone/>
            </a:pPr>
            <a:r>
              <a:rPr lang="en-GB" sz="2600" b="1">
                <a:solidFill>
                  <a:srgbClr val="00148C"/>
                </a:solidFill>
                <a:latin typeface="Cera Pro"/>
              </a:rPr>
              <a:t>The harassment bar rises</a:t>
            </a:r>
          </a:p>
        </p:txBody>
      </p:sp>
      <p:sp>
        <p:nvSpPr>
          <p:cNvPr id="6" name="Sub"/>
          <p:cNvSpPr/>
          <p:nvPr/>
        </p:nvSpPr>
        <p:spPr>
          <a:xfrm>
            <a:off x="685800" y="3260000"/>
            <a:ext cx="6100000" cy="1250000"/>
          </a:xfrm>
          <a:prstGeom prst="rect">
            <a:avLst/>
          </a:prstGeom>
          <a:noFill/>
          <a:ln/>
        </p:spPr>
        <p:txBody>
          <a:bodyPr wrap="square" lIns="0" tIns="0" rIns="0" bIns="0" rtlCol="0" anchor="t"/>
          <a:lstStyle/>
          <a:p>
            <a:pPr marL="0" indent="0">
              <a:lnSpc>
                <a:spcPct val="105000"/>
              </a:lnSpc>
              <a:buNone/>
            </a:pPr>
            <a:r>
              <a:rPr lang="en-GB" sz="1500">
                <a:solidFill>
                  <a:srgbClr val="FFFFFF"/>
                </a:solidFill>
                <a:latin typeface="Cera Pro"/>
              </a:rPr>
              <a:t>Reasonable steps becomes all reasonable steps, and employers become liable for harassment of their staff by customers, clients, contractors and visitors.</a:t>
            </a:r>
          </a:p>
        </p:txBody>
      </p:sp>
      <p:pic>
        <p:nvPicPr>
          <p:cNvPr id="60" name="Icon"/>
          <p:cNvPicPr>
            <a:picLocks noChangeAspect="1"/>
          </p:cNvPicPr>
          <p:nvPr/>
        </p:nvPicPr>
        <p:blipFill>
          <a:blip r:embed="rId4"/>
          <a:stretch>
            <a:fillRect/>
          </a:stretch>
        </p:blipFill>
        <p:spPr>
          <a:xfrm>
            <a:off x="7050000" y="1150000"/>
            <a:ext cx="1550000" cy="1550000"/>
          </a:xfrm>
          <a:prstGeom prst="rect">
            <a:avLst/>
          </a:prstGeom>
        </p:spPr>
      </p:pic>
      <p:sp>
        <p:nvSpPr>
          <p:cNvPr id="90" name="FooterBar"/>
          <p:cNvSpPr/>
          <p:nvPr/>
        </p:nvSpPr>
        <p:spPr>
          <a:xfrm>
            <a:off x="0" y="4818888"/>
            <a:ext cx="9144000" cy="320040"/>
          </a:xfrm>
          <a:prstGeom prst="rect">
            <a:avLst/>
          </a:prstGeom>
          <a:solidFill>
            <a:srgbClr val="00148C"/>
          </a:solidFill>
          <a:ln/>
        </p:spPr>
        <p:txBody>
          <a:bodyPr/>
          <a:lstStyle/>
          <a:p>
            <a:endParaRPr lang="en-GB"/>
          </a:p>
        </p:txBody>
      </p:sp>
      <p:sp>
        <p:nvSpPr>
          <p:cNvPr id="91" name="FooterText"/>
          <p:cNvSpPr/>
          <p:nvPr/>
        </p:nvSpPr>
        <p:spPr>
          <a:xfrm>
            <a:off x="0" y="4818888"/>
            <a:ext cx="9144000" cy="320040"/>
          </a:xfrm>
          <a:prstGeom prst="rect">
            <a:avLst/>
          </a:prstGeom>
          <a:noFill/>
          <a:ln/>
        </p:spPr>
        <p:txBody>
          <a:bodyPr wrap="square" lIns="0" tIns="0" rIns="0" bIns="0" rtlCol="0" anchor="ctr"/>
          <a:lstStyle/>
          <a:p>
            <a:pPr marL="0" indent="0" algn="ctr">
              <a:buNone/>
            </a:pPr>
            <a:r>
              <a:rPr lang="en-GB" sz="900">
                <a:solidFill>
                  <a:srgbClr val="FFFFFF"/>
                </a:solidFill>
                <a:latin typeface="Cera Pro"/>
              </a:rPr>
              <a:t>thrivelaw.co.uk  |  enquiries@thrivelaw.co.uk  |  0113 869 8101</a:t>
            </a: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name="All Reasonable Steps">
    <p:bg>
      <p:bgPr>
        <a:solidFill>
          <a:srgbClr val="00B0B9"/>
        </a:solidFill>
        <a:effectLst/>
      </p:bgPr>
    </p:bg>
    <p:spTree>
      <p:nvGrpSpPr>
        <p:cNvPr id="1" name=""/>
        <p:cNvGrpSpPr/>
        <p:nvPr/>
      </p:nvGrpSpPr>
      <p:grpSpPr>
        <a:xfrm>
          <a:off x="0" y="0"/>
          <a:ext cx="0" cy="0"/>
          <a:chOff x="0" y="0"/>
          <a:chExt cx="0" cy="0"/>
        </a:xfrm>
      </p:grpSpPr>
      <p:pic>
        <p:nvPicPr>
          <p:cNvPr id="200" name="Circle0"/>
          <p:cNvPicPr>
            <a:picLocks noChangeAspect="1"/>
          </p:cNvPicPr>
          <p:nvPr/>
        </p:nvPicPr>
        <p:blipFill>
          <a:blip r:embed="rId3"/>
          <a:stretch>
            <a:fillRect/>
          </a:stretch>
        </p:blipFill>
        <p:spPr>
          <a:xfrm>
            <a:off x="-1100000" y="2400000"/>
            <a:ext cx="3900000" cy="3900000"/>
          </a:xfrm>
          <a:prstGeom prst="rect">
            <a:avLst/>
          </a:prstGeom>
        </p:spPr>
      </p:pic>
      <p:pic>
        <p:nvPicPr>
          <p:cNvPr id="201" name="Circle1"/>
          <p:cNvPicPr>
            <a:picLocks noChangeAspect="1"/>
          </p:cNvPicPr>
          <p:nvPr/>
        </p:nvPicPr>
        <p:blipFill>
          <a:blip r:embed="rId3"/>
          <a:stretch>
            <a:fillRect/>
          </a:stretch>
        </p:blipFill>
        <p:spPr>
          <a:xfrm>
            <a:off x="6600000" y="-1500000"/>
            <a:ext cx="4400000" cy="4400000"/>
          </a:xfrm>
          <a:prstGeom prst="rect">
            <a:avLst/>
          </a:prstGeom>
        </p:spPr>
      </p:pic>
      <p:sp>
        <p:nvSpPr>
          <p:cNvPr id="2" name="AccentBar"/>
          <p:cNvSpPr/>
          <p:nvPr/>
        </p:nvSpPr>
        <p:spPr>
          <a:xfrm>
            <a:off x="0" y="0"/>
            <a:ext cx="411480" cy="5143500"/>
          </a:xfrm>
          <a:prstGeom prst="rect">
            <a:avLst/>
          </a:prstGeom>
          <a:solidFill>
            <a:srgbClr val="00148C"/>
          </a:solidFill>
          <a:ln/>
        </p:spPr>
        <p:txBody>
          <a:bodyPr/>
          <a:lstStyle/>
          <a:p>
            <a:endParaRPr lang="en-GB"/>
          </a:p>
        </p:txBody>
      </p:sp>
      <p:sp>
        <p:nvSpPr>
          <p:cNvPr id="3" name="Eyebrow"/>
          <p:cNvSpPr/>
          <p:nvPr/>
        </p:nvSpPr>
        <p:spPr>
          <a:xfrm>
            <a:off x="685800" y="470000"/>
            <a:ext cx="4600000" cy="360000"/>
          </a:xfrm>
          <a:prstGeom prst="rect">
            <a:avLst/>
          </a:prstGeom>
          <a:noFill/>
          <a:ln/>
        </p:spPr>
        <p:txBody>
          <a:bodyPr wrap="square" lIns="0" tIns="0" rIns="0" bIns="0" rtlCol="0" anchor="ctr"/>
          <a:lstStyle/>
          <a:p>
            <a:pPr marL="0" indent="0">
              <a:buNone/>
            </a:pPr>
            <a:r>
              <a:rPr lang="en-GB" sz="1500" b="1" spc="200">
                <a:solidFill>
                  <a:srgbClr val="00148C"/>
                </a:solidFill>
                <a:latin typeface="Cera Pro"/>
              </a:rPr>
              <a:t>30 OCTOBER 2026</a:t>
            </a:r>
          </a:p>
        </p:txBody>
      </p:sp>
      <p:sp>
        <p:nvSpPr>
          <p:cNvPr id="4" name="Heading"/>
          <p:cNvSpPr/>
          <p:nvPr/>
        </p:nvSpPr>
        <p:spPr>
          <a:xfrm>
            <a:off x="685800" y="850000"/>
            <a:ext cx="6480000" cy="1060000"/>
          </a:xfrm>
          <a:prstGeom prst="rect">
            <a:avLst/>
          </a:prstGeom>
          <a:noFill/>
          <a:ln/>
        </p:spPr>
        <p:txBody>
          <a:bodyPr wrap="square" lIns="0" tIns="0" rIns="0" bIns="0" rtlCol="0" anchor="ctr"/>
          <a:lstStyle/>
          <a:p>
            <a:pPr marL="0" indent="0">
              <a:lnSpc>
                <a:spcPct val="90000"/>
              </a:lnSpc>
              <a:buNone/>
            </a:pPr>
            <a:r>
              <a:rPr lang="en-GB" sz="2500" b="1">
                <a:solidFill>
                  <a:srgbClr val="FFFFFF"/>
                </a:solidFill>
                <a:latin typeface="Cera Pro"/>
              </a:rPr>
              <a:t>From reasonable steps to </a:t>
            </a:r>
            <a:r>
              <a:rPr lang="en-GB" sz="2500" b="1" i="1" u="sng">
                <a:solidFill>
                  <a:srgbClr val="FFFFFF"/>
                </a:solidFill>
                <a:latin typeface="Cera Pro"/>
              </a:rPr>
              <a:t>all</a:t>
            </a:r>
            <a:r>
              <a:rPr lang="en-GB" sz="2500" b="1">
                <a:solidFill>
                  <a:srgbClr val="FFFFFF"/>
                </a:solidFill>
                <a:latin typeface="Cera Pro"/>
              </a:rPr>
              <a:t> reasonable steps</a:t>
            </a:r>
          </a:p>
        </p:txBody>
      </p:sp>
      <p:sp>
        <p:nvSpPr>
          <p:cNvPr id="5" name="Bullets"/>
          <p:cNvSpPr/>
          <p:nvPr/>
        </p:nvSpPr>
        <p:spPr>
          <a:xfrm>
            <a:off x="685800" y="1953888"/>
            <a:ext cx="7350000" cy="2590000"/>
          </a:xfrm>
          <a:prstGeom prst="rect">
            <a:avLst/>
          </a:prstGeom>
          <a:noFill/>
          <a:ln/>
        </p:spPr>
        <p:txBody>
          <a:bodyPr wrap="square" lIns="0" tIns="0" rIns="0" bIns="0" rtlCol="0" anchor="t"/>
          <a:lstStyle/>
          <a:p>
            <a:pPr marL="228600" indent="-228600">
              <a:lnSpc>
                <a:spcPct val="100000"/>
              </a:lnSpc>
              <a:spcAft>
                <a:spcPts val="440"/>
              </a:spcAft>
              <a:buClr>
                <a:srgbClr val="FFFFFF"/>
              </a:buClr>
              <a:buFont typeface="Arial" panose="020B0604020202020204" pitchFamily="34" charset="0"/>
              <a:buChar char="•"/>
            </a:pPr>
            <a:r>
              <a:rPr lang="en-GB" sz="1300" b="1">
                <a:solidFill>
                  <a:srgbClr val="FFFFFF"/>
                </a:solidFill>
                <a:latin typeface="Cera Pro"/>
              </a:rPr>
              <a:t>Since 26 October 2024</a:t>
            </a:r>
            <a:r>
              <a:rPr lang="en-GB" sz="1300">
                <a:solidFill>
                  <a:srgbClr val="FFFFFF"/>
                </a:solidFill>
                <a:latin typeface="Cera Pro"/>
              </a:rPr>
              <a:t>, section 40A of the Equality Act has required employers to take reasonable steps to prevent sexual harassment</a:t>
            </a:r>
          </a:p>
          <a:p>
            <a:pPr marL="228600" indent="-228600">
              <a:lnSpc>
                <a:spcPct val="100000"/>
              </a:lnSpc>
              <a:spcAft>
                <a:spcPts val="440"/>
              </a:spcAft>
              <a:buClr>
                <a:srgbClr val="FFFFFF"/>
              </a:buClr>
              <a:buFont typeface="Arial" panose="020B0604020202020204" pitchFamily="34" charset="0"/>
              <a:buChar char="•"/>
            </a:pPr>
            <a:endParaRPr lang="en-GB" sz="1300">
              <a:solidFill>
                <a:srgbClr val="FFFFFF"/>
              </a:solidFill>
              <a:latin typeface="Cera Pro"/>
            </a:endParaRPr>
          </a:p>
          <a:p>
            <a:pPr marL="228600" indent="-228600">
              <a:lnSpc>
                <a:spcPct val="100000"/>
              </a:lnSpc>
              <a:spcAft>
                <a:spcPts val="440"/>
              </a:spcAft>
              <a:buClr>
                <a:srgbClr val="FFFFFF"/>
              </a:buClr>
              <a:buFont typeface="Arial" panose="020B0604020202020204" pitchFamily="34" charset="0"/>
              <a:buChar char="•"/>
            </a:pPr>
            <a:r>
              <a:rPr lang="en-GB" sz="1300" b="1">
                <a:solidFill>
                  <a:srgbClr val="FFFFFF"/>
                </a:solidFill>
                <a:latin typeface="Cera Pro"/>
              </a:rPr>
              <a:t>From 30 October 2026</a:t>
            </a:r>
            <a:r>
              <a:rPr lang="en-GB" sz="1300">
                <a:solidFill>
                  <a:srgbClr val="FFFFFF"/>
                </a:solidFill>
                <a:latin typeface="Cera Pro"/>
              </a:rPr>
              <a:t>, that becomes a duty to take </a:t>
            </a:r>
            <a:r>
              <a:rPr lang="en-GB" sz="1300" u="sng">
                <a:solidFill>
                  <a:srgbClr val="FFFFFF"/>
                </a:solidFill>
                <a:latin typeface="Cera Pro"/>
              </a:rPr>
              <a:t>all</a:t>
            </a:r>
            <a:r>
              <a:rPr lang="en-GB" sz="1300">
                <a:solidFill>
                  <a:srgbClr val="FFFFFF"/>
                </a:solidFill>
                <a:latin typeface="Cera Pro"/>
              </a:rPr>
              <a:t> reasonable steps</a:t>
            </a:r>
          </a:p>
          <a:p>
            <a:pPr marL="228600" indent="-228600">
              <a:lnSpc>
                <a:spcPct val="100000"/>
              </a:lnSpc>
              <a:spcAft>
                <a:spcPts val="440"/>
              </a:spcAft>
              <a:buClr>
                <a:srgbClr val="FFFFFF"/>
              </a:buClr>
              <a:buFont typeface="Arial" panose="020B0604020202020204" pitchFamily="34" charset="0"/>
              <a:buChar char="•"/>
            </a:pPr>
            <a:endParaRPr lang="en-GB" sz="1300">
              <a:solidFill>
                <a:srgbClr val="FFFFFF"/>
              </a:solidFill>
              <a:latin typeface="Cera Pro"/>
            </a:endParaRPr>
          </a:p>
          <a:p>
            <a:pPr marL="228600" indent="-228600">
              <a:lnSpc>
                <a:spcPct val="100000"/>
              </a:lnSpc>
              <a:spcAft>
                <a:spcPts val="440"/>
              </a:spcAft>
              <a:buClr>
                <a:srgbClr val="FFFFFF"/>
              </a:buClr>
              <a:buFont typeface="Arial" panose="020B0604020202020204" pitchFamily="34" charset="0"/>
              <a:buChar char="•"/>
            </a:pPr>
            <a:r>
              <a:rPr lang="en-GB" sz="1300">
                <a:solidFill>
                  <a:srgbClr val="FFFFFF"/>
                </a:solidFill>
                <a:latin typeface="Cera Pro"/>
              </a:rPr>
              <a:t>The test shifts to whether there was anything further you could reasonably have done</a:t>
            </a:r>
          </a:p>
          <a:p>
            <a:pPr marL="228600" indent="-228600">
              <a:lnSpc>
                <a:spcPct val="100000"/>
              </a:lnSpc>
              <a:spcAft>
                <a:spcPts val="440"/>
              </a:spcAft>
              <a:buClr>
                <a:srgbClr val="FFFFFF"/>
              </a:buClr>
              <a:buFont typeface="Arial" panose="020B0604020202020204" pitchFamily="34" charset="0"/>
              <a:buChar char="•"/>
            </a:pPr>
            <a:endParaRPr lang="en-GB" sz="1300">
              <a:solidFill>
                <a:srgbClr val="FFFFFF"/>
              </a:solidFill>
              <a:latin typeface="Cera Pro"/>
            </a:endParaRPr>
          </a:p>
          <a:p>
            <a:pPr marL="228600" indent="-228600">
              <a:lnSpc>
                <a:spcPct val="100000"/>
              </a:lnSpc>
              <a:spcAft>
                <a:spcPts val="440"/>
              </a:spcAft>
              <a:buClr>
                <a:srgbClr val="FFFFFF"/>
              </a:buClr>
              <a:buFont typeface="Arial" panose="020B0604020202020204" pitchFamily="34" charset="0"/>
              <a:buChar char="•"/>
            </a:pPr>
            <a:r>
              <a:rPr lang="en-GB" sz="1300">
                <a:solidFill>
                  <a:srgbClr val="FFFFFF"/>
                </a:solidFill>
                <a:latin typeface="Cera Pro"/>
              </a:rPr>
              <a:t>It is an anticipatory duty: </a:t>
            </a:r>
            <a:r>
              <a:rPr lang="en-GB" sz="1300" b="1">
                <a:solidFill>
                  <a:srgbClr val="FFFFFF"/>
                </a:solidFill>
                <a:latin typeface="Cera Pro"/>
              </a:rPr>
              <a:t>you are expected to act before a complaint</a:t>
            </a:r>
            <a:r>
              <a:rPr lang="en-GB" sz="1300">
                <a:solidFill>
                  <a:srgbClr val="FFFFFF"/>
                </a:solidFill>
                <a:latin typeface="Cera Pro"/>
              </a:rPr>
              <a:t>, not react after one</a:t>
            </a:r>
          </a:p>
          <a:p>
            <a:pPr>
              <a:lnSpc>
                <a:spcPct val="100000"/>
              </a:lnSpc>
              <a:spcAft>
                <a:spcPts val="440"/>
              </a:spcAft>
              <a:buClr>
                <a:srgbClr val="FFFFFF"/>
              </a:buClr>
            </a:pPr>
            <a:r>
              <a:rPr lang="en-GB" sz="1300">
                <a:solidFill>
                  <a:srgbClr val="FFFFFF"/>
                </a:solidFill>
                <a:latin typeface="Cera Pro"/>
              </a:rPr>
              <a:t>      </a:t>
            </a:r>
          </a:p>
        </p:txBody>
      </p:sp>
      <p:pic>
        <p:nvPicPr>
          <p:cNvPr id="60" name="Icon"/>
          <p:cNvPicPr>
            <a:picLocks noChangeAspect="1"/>
          </p:cNvPicPr>
          <p:nvPr/>
        </p:nvPicPr>
        <p:blipFill>
          <a:blip r:embed="rId4"/>
          <a:stretch>
            <a:fillRect/>
          </a:stretch>
        </p:blipFill>
        <p:spPr>
          <a:xfrm>
            <a:off x="7330000" y="480000"/>
            <a:ext cx="1180000" cy="1180000"/>
          </a:xfrm>
          <a:prstGeom prst="rect">
            <a:avLst/>
          </a:prstGeom>
        </p:spPr>
      </p:pic>
      <p:sp>
        <p:nvSpPr>
          <p:cNvPr id="90" name="FooterBar"/>
          <p:cNvSpPr/>
          <p:nvPr/>
        </p:nvSpPr>
        <p:spPr>
          <a:xfrm>
            <a:off x="0" y="4818888"/>
            <a:ext cx="9144000" cy="320040"/>
          </a:xfrm>
          <a:prstGeom prst="rect">
            <a:avLst/>
          </a:prstGeom>
          <a:solidFill>
            <a:srgbClr val="00148C"/>
          </a:solidFill>
          <a:ln/>
        </p:spPr>
        <p:txBody>
          <a:bodyPr/>
          <a:lstStyle/>
          <a:p>
            <a:endParaRPr lang="en-GB"/>
          </a:p>
        </p:txBody>
      </p:sp>
      <p:sp>
        <p:nvSpPr>
          <p:cNvPr id="91" name="FooterText"/>
          <p:cNvSpPr/>
          <p:nvPr/>
        </p:nvSpPr>
        <p:spPr>
          <a:xfrm>
            <a:off x="0" y="4818888"/>
            <a:ext cx="9144000" cy="320040"/>
          </a:xfrm>
          <a:prstGeom prst="rect">
            <a:avLst/>
          </a:prstGeom>
          <a:noFill/>
          <a:ln/>
        </p:spPr>
        <p:txBody>
          <a:bodyPr wrap="square" lIns="0" tIns="0" rIns="0" bIns="0" rtlCol="0" anchor="ctr"/>
          <a:lstStyle/>
          <a:p>
            <a:pPr marL="0" indent="0" algn="ctr">
              <a:buNone/>
            </a:pPr>
            <a:r>
              <a:rPr lang="en-GB" sz="900">
                <a:solidFill>
                  <a:srgbClr val="FFFFFF"/>
                </a:solidFill>
                <a:latin typeface="Cera Pro"/>
              </a:rPr>
              <a:t>thrivelaw.co.uk  |  enquiries@thrivelaw.co.uk  |  0113 869 8101</a:t>
            </a: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name="Third Party Harassment">
    <p:bg>
      <p:bgPr>
        <a:solidFill>
          <a:srgbClr val="00B0B9"/>
        </a:solidFill>
        <a:effectLst/>
      </p:bgPr>
    </p:bg>
    <p:spTree>
      <p:nvGrpSpPr>
        <p:cNvPr id="1" name=""/>
        <p:cNvGrpSpPr/>
        <p:nvPr/>
      </p:nvGrpSpPr>
      <p:grpSpPr>
        <a:xfrm>
          <a:off x="0" y="0"/>
          <a:ext cx="0" cy="0"/>
          <a:chOff x="0" y="0"/>
          <a:chExt cx="0" cy="0"/>
        </a:xfrm>
      </p:grpSpPr>
      <p:pic>
        <p:nvPicPr>
          <p:cNvPr id="200" name="Circle0"/>
          <p:cNvPicPr>
            <a:picLocks noChangeAspect="1"/>
          </p:cNvPicPr>
          <p:nvPr/>
        </p:nvPicPr>
        <p:blipFill>
          <a:blip r:embed="rId3"/>
          <a:stretch>
            <a:fillRect/>
          </a:stretch>
        </p:blipFill>
        <p:spPr>
          <a:xfrm>
            <a:off x="6000000" y="1800000"/>
            <a:ext cx="4200000" cy="4200000"/>
          </a:xfrm>
          <a:prstGeom prst="rect">
            <a:avLst/>
          </a:prstGeom>
        </p:spPr>
      </p:pic>
      <p:pic>
        <p:nvPicPr>
          <p:cNvPr id="201" name="Circle1"/>
          <p:cNvPicPr>
            <a:picLocks noChangeAspect="1"/>
          </p:cNvPicPr>
          <p:nvPr/>
        </p:nvPicPr>
        <p:blipFill>
          <a:blip r:embed="rId3"/>
          <a:stretch>
            <a:fillRect/>
          </a:stretch>
        </p:blipFill>
        <p:spPr>
          <a:xfrm>
            <a:off x="-1500000" y="-1200000"/>
            <a:ext cx="3800000" cy="3800000"/>
          </a:xfrm>
          <a:prstGeom prst="rect">
            <a:avLst/>
          </a:prstGeom>
        </p:spPr>
      </p:pic>
      <p:sp>
        <p:nvSpPr>
          <p:cNvPr id="2" name="AccentBar"/>
          <p:cNvSpPr/>
          <p:nvPr/>
        </p:nvSpPr>
        <p:spPr>
          <a:xfrm>
            <a:off x="0" y="0"/>
            <a:ext cx="411480" cy="5143500"/>
          </a:xfrm>
          <a:prstGeom prst="rect">
            <a:avLst/>
          </a:prstGeom>
          <a:solidFill>
            <a:srgbClr val="00148C"/>
          </a:solidFill>
          <a:ln/>
        </p:spPr>
        <p:txBody>
          <a:bodyPr/>
          <a:lstStyle/>
          <a:p>
            <a:endParaRPr lang="en-GB"/>
          </a:p>
        </p:txBody>
      </p:sp>
      <p:sp>
        <p:nvSpPr>
          <p:cNvPr id="3" name="Eyebrow"/>
          <p:cNvSpPr/>
          <p:nvPr/>
        </p:nvSpPr>
        <p:spPr>
          <a:xfrm>
            <a:off x="685800" y="470000"/>
            <a:ext cx="4600000" cy="360000"/>
          </a:xfrm>
          <a:prstGeom prst="rect">
            <a:avLst/>
          </a:prstGeom>
          <a:noFill/>
          <a:ln/>
        </p:spPr>
        <p:txBody>
          <a:bodyPr wrap="square" lIns="0" tIns="0" rIns="0" bIns="0" rtlCol="0" anchor="ctr"/>
          <a:lstStyle/>
          <a:p>
            <a:pPr marL="0" indent="0">
              <a:buNone/>
            </a:pPr>
            <a:r>
              <a:rPr lang="en-GB" sz="1500" b="1" spc="200">
                <a:solidFill>
                  <a:srgbClr val="00148C"/>
                </a:solidFill>
                <a:latin typeface="Cera Pro"/>
              </a:rPr>
              <a:t>30 OCTOBER 2026</a:t>
            </a:r>
          </a:p>
        </p:txBody>
      </p:sp>
      <p:sp>
        <p:nvSpPr>
          <p:cNvPr id="4" name="Heading"/>
          <p:cNvSpPr/>
          <p:nvPr/>
        </p:nvSpPr>
        <p:spPr>
          <a:xfrm>
            <a:off x="685800" y="649761"/>
            <a:ext cx="6480000" cy="1060000"/>
          </a:xfrm>
          <a:prstGeom prst="rect">
            <a:avLst/>
          </a:prstGeom>
          <a:noFill/>
          <a:ln/>
        </p:spPr>
        <p:txBody>
          <a:bodyPr wrap="square" lIns="0" tIns="0" rIns="0" bIns="0" rtlCol="0" anchor="ctr"/>
          <a:lstStyle/>
          <a:p>
            <a:pPr marL="0" indent="0">
              <a:lnSpc>
                <a:spcPct val="90000"/>
              </a:lnSpc>
              <a:buNone/>
            </a:pPr>
            <a:r>
              <a:rPr lang="en-US" sz="2600" b="1">
                <a:solidFill>
                  <a:srgbClr val="FFFFFF"/>
                </a:solidFill>
                <a:latin typeface="Cera Pro"/>
              </a:rPr>
              <a:t>Third </a:t>
            </a:r>
            <a:r>
              <a:rPr lang="en-GB" sz="2600" b="1">
                <a:solidFill>
                  <a:srgbClr val="FFFFFF"/>
                </a:solidFill>
                <a:latin typeface="Cera Pro"/>
              </a:rPr>
              <a:t>party harassment</a:t>
            </a:r>
          </a:p>
        </p:txBody>
      </p:sp>
      <p:sp>
        <p:nvSpPr>
          <p:cNvPr id="5" name="Bullets"/>
          <p:cNvSpPr/>
          <p:nvPr/>
        </p:nvSpPr>
        <p:spPr>
          <a:xfrm>
            <a:off x="654999" y="1650000"/>
            <a:ext cx="8265065" cy="2590000"/>
          </a:xfrm>
          <a:prstGeom prst="rect">
            <a:avLst/>
          </a:prstGeom>
          <a:noFill/>
          <a:ln/>
        </p:spPr>
        <p:txBody>
          <a:bodyPr wrap="square" lIns="0" tIns="0" rIns="0" bIns="0" rtlCol="0" anchor="t"/>
          <a:lstStyle/>
          <a:p>
            <a:pPr marL="228600" indent="-228600">
              <a:lnSpc>
                <a:spcPct val="100000"/>
              </a:lnSpc>
              <a:spcAft>
                <a:spcPts val="440"/>
              </a:spcAft>
              <a:buClr>
                <a:srgbClr val="FFFFFF"/>
              </a:buClr>
              <a:buFont typeface="Arial" panose="020B0604020202020204" pitchFamily="34" charset="0"/>
              <a:buChar char="•"/>
            </a:pPr>
            <a:r>
              <a:rPr lang="en-GB" sz="1300">
                <a:solidFill>
                  <a:srgbClr val="FFFFFF"/>
                </a:solidFill>
                <a:latin typeface="Cera Pro"/>
              </a:rPr>
              <a:t>Employers must not permit third parties to harass their employees in the course of employment</a:t>
            </a:r>
          </a:p>
          <a:p>
            <a:pPr marL="228600" indent="-228600">
              <a:lnSpc>
                <a:spcPct val="100000"/>
              </a:lnSpc>
              <a:spcAft>
                <a:spcPts val="440"/>
              </a:spcAft>
              <a:buClr>
                <a:srgbClr val="FFFFFF"/>
              </a:buClr>
              <a:buFont typeface="Arial" panose="020B0604020202020204" pitchFamily="34" charset="0"/>
              <a:buChar char="•"/>
            </a:pPr>
            <a:endParaRPr lang="en-GB" sz="1300">
              <a:solidFill>
                <a:srgbClr val="FFFFFF"/>
              </a:solidFill>
              <a:latin typeface="Cera Pro"/>
            </a:endParaRPr>
          </a:p>
          <a:p>
            <a:pPr marL="228600" indent="-228600">
              <a:lnSpc>
                <a:spcPct val="100000"/>
              </a:lnSpc>
              <a:spcAft>
                <a:spcPts val="440"/>
              </a:spcAft>
              <a:buClr>
                <a:srgbClr val="FFFFFF"/>
              </a:buClr>
              <a:buFont typeface="Arial" panose="020B0604020202020204" pitchFamily="34" charset="0"/>
              <a:buChar char="•"/>
            </a:pPr>
            <a:r>
              <a:rPr lang="en-GB" sz="1300">
                <a:solidFill>
                  <a:srgbClr val="FFFFFF"/>
                </a:solidFill>
                <a:latin typeface="Cera Pro"/>
              </a:rPr>
              <a:t>Third parties means customers, clients, patients, suppliers, contractors, agency staff and visitors</a:t>
            </a:r>
          </a:p>
          <a:p>
            <a:pPr marL="228600" indent="-228600">
              <a:lnSpc>
                <a:spcPct val="100000"/>
              </a:lnSpc>
              <a:spcAft>
                <a:spcPts val="440"/>
              </a:spcAft>
              <a:buClr>
                <a:srgbClr val="FFFFFF"/>
              </a:buClr>
              <a:buFont typeface="Arial" panose="020B0604020202020204" pitchFamily="34" charset="0"/>
              <a:buChar char="•"/>
            </a:pPr>
            <a:endParaRPr lang="en-GB" sz="1300">
              <a:solidFill>
                <a:srgbClr val="FFFFFF"/>
              </a:solidFill>
              <a:latin typeface="Cera Pro"/>
            </a:endParaRPr>
          </a:p>
          <a:p>
            <a:pPr marL="228600" indent="-228600">
              <a:lnSpc>
                <a:spcPct val="100000"/>
              </a:lnSpc>
              <a:spcAft>
                <a:spcPts val="440"/>
              </a:spcAft>
              <a:buClr>
                <a:srgbClr val="FFFFFF"/>
              </a:buClr>
              <a:buFont typeface="Arial" panose="020B0604020202020204" pitchFamily="34" charset="0"/>
              <a:buChar char="•"/>
            </a:pPr>
            <a:r>
              <a:rPr lang="en-GB" sz="1300">
                <a:solidFill>
                  <a:srgbClr val="FFFFFF"/>
                </a:solidFill>
                <a:latin typeface="Cera Pro"/>
              </a:rPr>
              <a:t>Not limited to sexual harassment: it covers age, disability, gender reassignment, race, religion or belief, sex and sexual orientation</a:t>
            </a:r>
          </a:p>
          <a:p>
            <a:pPr marL="228600" indent="-228600">
              <a:lnSpc>
                <a:spcPct val="100000"/>
              </a:lnSpc>
              <a:spcAft>
                <a:spcPts val="440"/>
              </a:spcAft>
              <a:buClr>
                <a:srgbClr val="FFFFFF"/>
              </a:buClr>
              <a:buFont typeface="Arial" panose="020B0604020202020204" pitchFamily="34" charset="0"/>
              <a:buChar char="•"/>
            </a:pPr>
            <a:endParaRPr lang="en-GB" sz="1300">
              <a:solidFill>
                <a:srgbClr val="FFFFFF"/>
              </a:solidFill>
              <a:latin typeface="Cera Pro"/>
            </a:endParaRPr>
          </a:p>
          <a:p>
            <a:pPr marL="228600" indent="-228600">
              <a:lnSpc>
                <a:spcPct val="100000"/>
              </a:lnSpc>
              <a:spcAft>
                <a:spcPts val="440"/>
              </a:spcAft>
              <a:buClr>
                <a:srgbClr val="FFFFFF"/>
              </a:buClr>
              <a:buFont typeface="Arial" panose="020B0604020202020204" pitchFamily="34" charset="0"/>
              <a:buChar char="•"/>
            </a:pPr>
            <a:r>
              <a:rPr lang="en-GB" sz="1300">
                <a:solidFill>
                  <a:srgbClr val="FFFFFF"/>
                </a:solidFill>
                <a:latin typeface="Cera Pro"/>
              </a:rPr>
              <a:t>The defence is that you took </a:t>
            </a:r>
            <a:r>
              <a:rPr lang="en-GB" sz="1300" u="sng">
                <a:solidFill>
                  <a:srgbClr val="FFFFFF"/>
                </a:solidFill>
                <a:latin typeface="Cera Pro"/>
              </a:rPr>
              <a:t>all</a:t>
            </a:r>
            <a:r>
              <a:rPr lang="en-GB" sz="1300">
                <a:solidFill>
                  <a:srgbClr val="FFFFFF"/>
                </a:solidFill>
                <a:latin typeface="Cera Pro"/>
              </a:rPr>
              <a:t> reasonable steps to prevent it</a:t>
            </a:r>
          </a:p>
          <a:p>
            <a:pPr marL="228600" indent="-228600">
              <a:lnSpc>
                <a:spcPct val="100000"/>
              </a:lnSpc>
              <a:spcAft>
                <a:spcPts val="440"/>
              </a:spcAft>
              <a:buClr>
                <a:srgbClr val="FFFFFF"/>
              </a:buClr>
              <a:buFont typeface="Arial" panose="020B0604020202020204" pitchFamily="34" charset="0"/>
              <a:buChar char="•"/>
            </a:pPr>
            <a:endParaRPr lang="en-GB" sz="1300">
              <a:solidFill>
                <a:srgbClr val="FFFFFF"/>
              </a:solidFill>
              <a:latin typeface="Cera Pro"/>
            </a:endParaRPr>
          </a:p>
          <a:p>
            <a:pPr marL="228600" indent="-228600">
              <a:lnSpc>
                <a:spcPct val="100000"/>
              </a:lnSpc>
              <a:spcAft>
                <a:spcPts val="440"/>
              </a:spcAft>
              <a:buClr>
                <a:srgbClr val="FFFFFF"/>
              </a:buClr>
              <a:buFont typeface="Arial" panose="020B0604020202020204" pitchFamily="34" charset="0"/>
              <a:buChar char="•"/>
            </a:pPr>
            <a:r>
              <a:rPr lang="en-GB" sz="1300">
                <a:solidFill>
                  <a:srgbClr val="FFFFFF"/>
                </a:solidFill>
                <a:latin typeface="Cera Pro"/>
              </a:rPr>
              <a:t>Liability can arise even where you had no prior knowledge of the conduct</a:t>
            </a:r>
          </a:p>
          <a:p>
            <a:pPr marL="228600" indent="-228600">
              <a:lnSpc>
                <a:spcPct val="100000"/>
              </a:lnSpc>
              <a:spcAft>
                <a:spcPts val="440"/>
              </a:spcAft>
              <a:buClr>
                <a:srgbClr val="FFFFFF"/>
              </a:buClr>
              <a:buFont typeface="Arial" panose="020B0604020202020204" pitchFamily="34" charset="0"/>
              <a:buChar char="•"/>
            </a:pPr>
            <a:endParaRPr lang="en-GB" sz="1300">
              <a:solidFill>
                <a:srgbClr val="FFFFFF"/>
              </a:solidFill>
              <a:latin typeface="Cera Pro"/>
            </a:endParaRPr>
          </a:p>
        </p:txBody>
      </p:sp>
      <p:pic>
        <p:nvPicPr>
          <p:cNvPr id="60" name="Icon"/>
          <p:cNvPicPr>
            <a:picLocks noChangeAspect="1"/>
          </p:cNvPicPr>
          <p:nvPr/>
        </p:nvPicPr>
        <p:blipFill>
          <a:blip r:embed="rId4"/>
          <a:stretch>
            <a:fillRect/>
          </a:stretch>
        </p:blipFill>
        <p:spPr>
          <a:xfrm>
            <a:off x="7330000" y="480000"/>
            <a:ext cx="1180000" cy="1180000"/>
          </a:xfrm>
          <a:prstGeom prst="rect">
            <a:avLst/>
          </a:prstGeom>
        </p:spPr>
      </p:pic>
      <p:sp>
        <p:nvSpPr>
          <p:cNvPr id="90" name="FooterBar"/>
          <p:cNvSpPr/>
          <p:nvPr/>
        </p:nvSpPr>
        <p:spPr>
          <a:xfrm>
            <a:off x="0" y="4818888"/>
            <a:ext cx="9144000" cy="320040"/>
          </a:xfrm>
          <a:prstGeom prst="rect">
            <a:avLst/>
          </a:prstGeom>
          <a:solidFill>
            <a:srgbClr val="00148C"/>
          </a:solidFill>
          <a:ln/>
        </p:spPr>
        <p:txBody>
          <a:bodyPr/>
          <a:lstStyle/>
          <a:p>
            <a:endParaRPr lang="en-GB"/>
          </a:p>
        </p:txBody>
      </p:sp>
      <p:sp>
        <p:nvSpPr>
          <p:cNvPr id="91" name="FooterText"/>
          <p:cNvSpPr/>
          <p:nvPr/>
        </p:nvSpPr>
        <p:spPr>
          <a:xfrm>
            <a:off x="0" y="4818888"/>
            <a:ext cx="9144000" cy="320040"/>
          </a:xfrm>
          <a:prstGeom prst="rect">
            <a:avLst/>
          </a:prstGeom>
          <a:noFill/>
          <a:ln/>
        </p:spPr>
        <p:txBody>
          <a:bodyPr wrap="square" lIns="0" tIns="0" rIns="0" bIns="0" rtlCol="0" anchor="ctr"/>
          <a:lstStyle/>
          <a:p>
            <a:pPr marL="0" indent="0" algn="ctr">
              <a:buNone/>
            </a:pPr>
            <a:r>
              <a:rPr lang="en-GB" sz="900">
                <a:solidFill>
                  <a:srgbClr val="FFFFFF"/>
                </a:solidFill>
                <a:latin typeface="Cera Pro"/>
              </a:rPr>
              <a:t>thrivelaw.co.uk  |  enquiries@thrivelaw.co.uk  |  0113 869 8101</a:t>
            </a: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name="Harassment Readiness">
    <p:bg>
      <p:bgPr>
        <a:solidFill>
          <a:srgbClr val="00B0B9"/>
        </a:solidFill>
        <a:effectLst/>
      </p:bgPr>
    </p:bg>
    <p:spTree>
      <p:nvGrpSpPr>
        <p:cNvPr id="1" name=""/>
        <p:cNvGrpSpPr/>
        <p:nvPr/>
      </p:nvGrpSpPr>
      <p:grpSpPr>
        <a:xfrm>
          <a:off x="0" y="0"/>
          <a:ext cx="0" cy="0"/>
          <a:chOff x="0" y="0"/>
          <a:chExt cx="0" cy="0"/>
        </a:xfrm>
      </p:grpSpPr>
      <p:pic>
        <p:nvPicPr>
          <p:cNvPr id="200" name="Circle0"/>
          <p:cNvPicPr>
            <a:picLocks noChangeAspect="1"/>
          </p:cNvPicPr>
          <p:nvPr/>
        </p:nvPicPr>
        <p:blipFill>
          <a:blip r:embed="rId3"/>
          <a:stretch>
            <a:fillRect/>
          </a:stretch>
        </p:blipFill>
        <p:spPr>
          <a:xfrm>
            <a:off x="-1300000" y="-1400000"/>
            <a:ext cx="4200000" cy="4200000"/>
          </a:xfrm>
          <a:prstGeom prst="rect">
            <a:avLst/>
          </a:prstGeom>
        </p:spPr>
      </p:pic>
      <p:sp>
        <p:nvSpPr>
          <p:cNvPr id="2" name="AccentBar"/>
          <p:cNvSpPr/>
          <p:nvPr/>
        </p:nvSpPr>
        <p:spPr>
          <a:xfrm>
            <a:off x="0" y="0"/>
            <a:ext cx="411480" cy="5143500"/>
          </a:xfrm>
          <a:prstGeom prst="rect">
            <a:avLst/>
          </a:prstGeom>
          <a:solidFill>
            <a:srgbClr val="00148C"/>
          </a:solidFill>
          <a:ln/>
        </p:spPr>
        <p:txBody>
          <a:bodyPr/>
          <a:lstStyle/>
          <a:p>
            <a:endParaRPr lang="en-GB"/>
          </a:p>
        </p:txBody>
      </p:sp>
      <p:sp>
        <p:nvSpPr>
          <p:cNvPr id="3" name="Eyebrow"/>
          <p:cNvSpPr/>
          <p:nvPr/>
        </p:nvSpPr>
        <p:spPr>
          <a:xfrm>
            <a:off x="685800" y="470000"/>
            <a:ext cx="4600000" cy="360000"/>
          </a:xfrm>
          <a:prstGeom prst="rect">
            <a:avLst/>
          </a:prstGeom>
          <a:noFill/>
          <a:ln/>
        </p:spPr>
        <p:txBody>
          <a:bodyPr wrap="square" lIns="0" tIns="0" rIns="0" bIns="0" rtlCol="0" anchor="ctr"/>
          <a:lstStyle/>
          <a:p>
            <a:pPr marL="0" indent="0">
              <a:buNone/>
            </a:pPr>
            <a:r>
              <a:rPr lang="en-GB" sz="1500" b="1" spc="200">
                <a:solidFill>
                  <a:srgbClr val="00148C"/>
                </a:solidFill>
                <a:latin typeface="Cera Pro"/>
              </a:rPr>
              <a:t>WHAT TO DO</a:t>
            </a:r>
          </a:p>
        </p:txBody>
      </p:sp>
      <p:sp>
        <p:nvSpPr>
          <p:cNvPr id="4" name="Heading"/>
          <p:cNvSpPr/>
          <p:nvPr/>
        </p:nvSpPr>
        <p:spPr>
          <a:xfrm>
            <a:off x="685800" y="850000"/>
            <a:ext cx="6480000" cy="760000"/>
          </a:xfrm>
          <a:prstGeom prst="rect">
            <a:avLst/>
          </a:prstGeom>
          <a:noFill/>
          <a:ln/>
        </p:spPr>
        <p:txBody>
          <a:bodyPr wrap="square" lIns="0" tIns="0" rIns="0" bIns="0" rtlCol="0" anchor="ctr"/>
          <a:lstStyle/>
          <a:p>
            <a:pPr marL="0" indent="0">
              <a:lnSpc>
                <a:spcPct val="90000"/>
              </a:lnSpc>
              <a:buNone/>
            </a:pPr>
            <a:r>
              <a:rPr lang="en-GB" sz="2800" b="1">
                <a:solidFill>
                  <a:srgbClr val="FFFFFF"/>
                </a:solidFill>
                <a:latin typeface="Cera Pro"/>
              </a:rPr>
              <a:t>Preventing harassment</a:t>
            </a:r>
          </a:p>
        </p:txBody>
      </p:sp>
      <p:sp>
        <p:nvSpPr>
          <p:cNvPr id="20" name="Card0"/>
          <p:cNvSpPr/>
          <p:nvPr/>
        </p:nvSpPr>
        <p:spPr>
          <a:xfrm>
            <a:off x="664200" y="1610000"/>
            <a:ext cx="2400000" cy="1470000"/>
          </a:xfrm>
          <a:prstGeom prst="roundRect">
            <a:avLst>
              <a:gd name="adj" fmla="val 6000"/>
            </a:avLst>
          </a:prstGeom>
          <a:solidFill>
            <a:srgbClr val="00148C"/>
          </a:solidFill>
          <a:ln/>
        </p:spPr>
        <p:txBody>
          <a:bodyPr/>
          <a:lstStyle/>
          <a:p>
            <a:endParaRPr lang="en-GB"/>
          </a:p>
        </p:txBody>
      </p:sp>
      <p:sp>
        <p:nvSpPr>
          <p:cNvPr id="21" name="CardL0"/>
          <p:cNvSpPr/>
          <p:nvPr/>
        </p:nvSpPr>
        <p:spPr>
          <a:xfrm>
            <a:off x="835800" y="1850000"/>
            <a:ext cx="2100000" cy="350000"/>
          </a:xfrm>
          <a:prstGeom prst="rect">
            <a:avLst/>
          </a:prstGeom>
          <a:noFill/>
          <a:ln/>
        </p:spPr>
        <p:txBody>
          <a:bodyPr wrap="square" lIns="0" tIns="0" rIns="0" bIns="0" rtlCol="0" anchor="t"/>
          <a:lstStyle/>
          <a:p>
            <a:pPr marL="0" indent="0">
              <a:lnSpc>
                <a:spcPct val="90000"/>
              </a:lnSpc>
              <a:buNone/>
            </a:pPr>
            <a:r>
              <a:rPr lang="en-GB" sz="1200" b="1">
                <a:solidFill>
                  <a:srgbClr val="00B0B9"/>
                </a:solidFill>
                <a:latin typeface="Cera Pro"/>
              </a:rPr>
              <a:t>Risk assessments</a:t>
            </a:r>
          </a:p>
        </p:txBody>
      </p:sp>
      <p:sp>
        <p:nvSpPr>
          <p:cNvPr id="22" name="CardB0"/>
          <p:cNvSpPr/>
          <p:nvPr/>
        </p:nvSpPr>
        <p:spPr>
          <a:xfrm>
            <a:off x="835800" y="2220000"/>
            <a:ext cx="2100000" cy="860000"/>
          </a:xfrm>
          <a:prstGeom prst="rect">
            <a:avLst/>
          </a:prstGeom>
          <a:noFill/>
          <a:ln/>
        </p:spPr>
        <p:txBody>
          <a:bodyPr wrap="square" lIns="0" tIns="0" rIns="0" bIns="0" rtlCol="0" anchor="t"/>
          <a:lstStyle/>
          <a:p>
            <a:pPr marL="0" indent="0">
              <a:lnSpc>
                <a:spcPct val="100000"/>
              </a:lnSpc>
              <a:buNone/>
            </a:pPr>
            <a:r>
              <a:rPr lang="en-GB" sz="1200">
                <a:solidFill>
                  <a:srgbClr val="FFFFFF"/>
                </a:solidFill>
                <a:latin typeface="Cera Pro"/>
              </a:rPr>
              <a:t>Document it by role and by site. Public facing roles, lone working and night shifts carry more risk.</a:t>
            </a:r>
          </a:p>
        </p:txBody>
      </p:sp>
      <p:sp>
        <p:nvSpPr>
          <p:cNvPr id="23" name="Card1"/>
          <p:cNvSpPr/>
          <p:nvPr/>
        </p:nvSpPr>
        <p:spPr>
          <a:xfrm>
            <a:off x="3289200" y="1610000"/>
            <a:ext cx="2400000" cy="1470000"/>
          </a:xfrm>
          <a:prstGeom prst="roundRect">
            <a:avLst>
              <a:gd name="adj" fmla="val 6000"/>
            </a:avLst>
          </a:prstGeom>
          <a:solidFill>
            <a:srgbClr val="00148C"/>
          </a:solidFill>
          <a:ln/>
        </p:spPr>
        <p:txBody>
          <a:bodyPr/>
          <a:lstStyle/>
          <a:p>
            <a:endParaRPr lang="en-GB"/>
          </a:p>
        </p:txBody>
      </p:sp>
      <p:sp>
        <p:nvSpPr>
          <p:cNvPr id="24" name="CardL1"/>
          <p:cNvSpPr/>
          <p:nvPr/>
        </p:nvSpPr>
        <p:spPr>
          <a:xfrm>
            <a:off x="3450000" y="1850000"/>
            <a:ext cx="2100000" cy="350000"/>
          </a:xfrm>
          <a:prstGeom prst="rect">
            <a:avLst/>
          </a:prstGeom>
          <a:noFill/>
          <a:ln/>
        </p:spPr>
        <p:txBody>
          <a:bodyPr wrap="square" lIns="0" tIns="0" rIns="0" bIns="0" rtlCol="0" anchor="t"/>
          <a:lstStyle/>
          <a:p>
            <a:pPr marL="0" indent="0">
              <a:lnSpc>
                <a:spcPct val="90000"/>
              </a:lnSpc>
              <a:buNone/>
            </a:pPr>
            <a:r>
              <a:rPr lang="en-GB" sz="1200" b="1">
                <a:solidFill>
                  <a:srgbClr val="00B0B9"/>
                </a:solidFill>
                <a:latin typeface="Cera Pro"/>
              </a:rPr>
              <a:t>Update policies</a:t>
            </a:r>
          </a:p>
        </p:txBody>
      </p:sp>
      <p:sp>
        <p:nvSpPr>
          <p:cNvPr id="25" name="CardB1"/>
          <p:cNvSpPr/>
          <p:nvPr/>
        </p:nvSpPr>
        <p:spPr>
          <a:xfrm>
            <a:off x="3450000" y="2220000"/>
            <a:ext cx="2100000" cy="860000"/>
          </a:xfrm>
          <a:prstGeom prst="rect">
            <a:avLst/>
          </a:prstGeom>
          <a:noFill/>
          <a:ln/>
        </p:spPr>
        <p:txBody>
          <a:bodyPr wrap="square" lIns="0" tIns="0" rIns="0" bIns="0" rtlCol="0" anchor="t"/>
          <a:lstStyle/>
          <a:p>
            <a:pPr marL="0" indent="0">
              <a:lnSpc>
                <a:spcPct val="100000"/>
              </a:lnSpc>
              <a:buNone/>
            </a:pPr>
            <a:r>
              <a:rPr lang="en-GB" sz="1200">
                <a:solidFill>
                  <a:srgbClr val="FFFFFF"/>
                </a:solidFill>
                <a:latin typeface="Cera Pro"/>
              </a:rPr>
              <a:t>Cover third parties explicitly and say what staff should do in the moment.</a:t>
            </a:r>
          </a:p>
        </p:txBody>
      </p:sp>
      <p:sp>
        <p:nvSpPr>
          <p:cNvPr id="26" name="Card2"/>
          <p:cNvSpPr/>
          <p:nvPr/>
        </p:nvSpPr>
        <p:spPr>
          <a:xfrm>
            <a:off x="5914200" y="1603159"/>
            <a:ext cx="2400000" cy="1470000"/>
          </a:xfrm>
          <a:prstGeom prst="roundRect">
            <a:avLst>
              <a:gd name="adj" fmla="val 6000"/>
            </a:avLst>
          </a:prstGeom>
          <a:solidFill>
            <a:srgbClr val="00148C"/>
          </a:solidFill>
          <a:ln/>
        </p:spPr>
        <p:txBody>
          <a:bodyPr/>
          <a:lstStyle/>
          <a:p>
            <a:endParaRPr lang="en-GB"/>
          </a:p>
        </p:txBody>
      </p:sp>
      <p:sp>
        <p:nvSpPr>
          <p:cNvPr id="27" name="CardL2"/>
          <p:cNvSpPr/>
          <p:nvPr/>
        </p:nvSpPr>
        <p:spPr>
          <a:xfrm>
            <a:off x="6064200" y="1850000"/>
            <a:ext cx="2100000" cy="350000"/>
          </a:xfrm>
          <a:prstGeom prst="rect">
            <a:avLst/>
          </a:prstGeom>
          <a:noFill/>
          <a:ln/>
        </p:spPr>
        <p:txBody>
          <a:bodyPr wrap="square" lIns="0" tIns="0" rIns="0" bIns="0" rtlCol="0" anchor="t"/>
          <a:lstStyle/>
          <a:p>
            <a:pPr marL="0" indent="0">
              <a:lnSpc>
                <a:spcPct val="90000"/>
              </a:lnSpc>
              <a:buNone/>
            </a:pPr>
            <a:r>
              <a:rPr lang="en-GB" sz="1200" b="1">
                <a:solidFill>
                  <a:srgbClr val="00B0B9"/>
                </a:solidFill>
                <a:latin typeface="Cera Pro"/>
              </a:rPr>
              <a:t>Give people scripts</a:t>
            </a:r>
          </a:p>
        </p:txBody>
      </p:sp>
      <p:sp>
        <p:nvSpPr>
          <p:cNvPr id="28" name="CardB2"/>
          <p:cNvSpPr/>
          <p:nvPr/>
        </p:nvSpPr>
        <p:spPr>
          <a:xfrm>
            <a:off x="6064200" y="2220000"/>
            <a:ext cx="2100000" cy="860000"/>
          </a:xfrm>
          <a:prstGeom prst="rect">
            <a:avLst/>
          </a:prstGeom>
          <a:noFill/>
          <a:ln/>
        </p:spPr>
        <p:txBody>
          <a:bodyPr wrap="square" lIns="0" tIns="0" rIns="0" bIns="0" rtlCol="0" anchor="t"/>
          <a:lstStyle/>
          <a:p>
            <a:pPr marL="0" indent="0">
              <a:lnSpc>
                <a:spcPct val="100000"/>
              </a:lnSpc>
              <a:buNone/>
            </a:pPr>
            <a:r>
              <a:rPr lang="en-GB" sz="1200">
                <a:solidFill>
                  <a:srgbClr val="FFFFFF"/>
                </a:solidFill>
                <a:latin typeface="Cera Pro"/>
              </a:rPr>
              <a:t>Staff need to know what to say, when to walk away, and who to call. Practise it.</a:t>
            </a:r>
          </a:p>
        </p:txBody>
      </p:sp>
      <p:sp>
        <p:nvSpPr>
          <p:cNvPr id="29" name="Card3"/>
          <p:cNvSpPr/>
          <p:nvPr/>
        </p:nvSpPr>
        <p:spPr>
          <a:xfrm>
            <a:off x="685800" y="3167282"/>
            <a:ext cx="2400000" cy="1470000"/>
          </a:xfrm>
          <a:prstGeom prst="roundRect">
            <a:avLst>
              <a:gd name="adj" fmla="val 6000"/>
            </a:avLst>
          </a:prstGeom>
          <a:solidFill>
            <a:srgbClr val="00148C"/>
          </a:solidFill>
          <a:ln/>
        </p:spPr>
        <p:txBody>
          <a:bodyPr/>
          <a:lstStyle/>
          <a:p>
            <a:endParaRPr lang="en-GB"/>
          </a:p>
        </p:txBody>
      </p:sp>
      <p:sp>
        <p:nvSpPr>
          <p:cNvPr id="30" name="CardL3"/>
          <p:cNvSpPr/>
          <p:nvPr/>
        </p:nvSpPr>
        <p:spPr>
          <a:xfrm>
            <a:off x="835800" y="3320000"/>
            <a:ext cx="2100000" cy="350000"/>
          </a:xfrm>
          <a:prstGeom prst="rect">
            <a:avLst/>
          </a:prstGeom>
          <a:noFill/>
          <a:ln/>
        </p:spPr>
        <p:txBody>
          <a:bodyPr wrap="square" lIns="0" tIns="0" rIns="0" bIns="0" rtlCol="0" anchor="t"/>
          <a:lstStyle/>
          <a:p>
            <a:pPr marL="0" indent="0">
              <a:lnSpc>
                <a:spcPct val="90000"/>
              </a:lnSpc>
              <a:buNone/>
            </a:pPr>
            <a:r>
              <a:rPr lang="en-GB" sz="1200" b="1">
                <a:solidFill>
                  <a:srgbClr val="00B0B9"/>
                </a:solidFill>
                <a:latin typeface="Cera Pro"/>
              </a:rPr>
              <a:t>Train, and record it</a:t>
            </a:r>
          </a:p>
        </p:txBody>
      </p:sp>
      <p:sp>
        <p:nvSpPr>
          <p:cNvPr id="31" name="CardB3"/>
          <p:cNvSpPr/>
          <p:nvPr/>
        </p:nvSpPr>
        <p:spPr>
          <a:xfrm>
            <a:off x="835800" y="3690000"/>
            <a:ext cx="2100000" cy="860000"/>
          </a:xfrm>
          <a:prstGeom prst="rect">
            <a:avLst/>
          </a:prstGeom>
          <a:noFill/>
          <a:ln/>
        </p:spPr>
        <p:txBody>
          <a:bodyPr wrap="square" lIns="0" tIns="0" rIns="0" bIns="0" rtlCol="0" anchor="t"/>
          <a:lstStyle/>
          <a:p>
            <a:pPr marL="0" indent="0">
              <a:lnSpc>
                <a:spcPct val="100000"/>
              </a:lnSpc>
              <a:buNone/>
            </a:pPr>
            <a:r>
              <a:rPr lang="en-GB" sz="1200">
                <a:solidFill>
                  <a:srgbClr val="FFFFFF"/>
                </a:solidFill>
                <a:latin typeface="Cera Pro"/>
              </a:rPr>
              <a:t>Managers first, then everyone. Keep attendance records as your evidence.</a:t>
            </a:r>
          </a:p>
        </p:txBody>
      </p:sp>
      <p:sp>
        <p:nvSpPr>
          <p:cNvPr id="32" name="Card4"/>
          <p:cNvSpPr/>
          <p:nvPr/>
        </p:nvSpPr>
        <p:spPr>
          <a:xfrm>
            <a:off x="3300000" y="3200000"/>
            <a:ext cx="2400000" cy="1470000"/>
          </a:xfrm>
          <a:prstGeom prst="roundRect">
            <a:avLst>
              <a:gd name="adj" fmla="val 6000"/>
            </a:avLst>
          </a:prstGeom>
          <a:solidFill>
            <a:srgbClr val="00148C"/>
          </a:solidFill>
          <a:ln/>
        </p:spPr>
        <p:txBody>
          <a:bodyPr/>
          <a:lstStyle/>
          <a:p>
            <a:endParaRPr lang="en-GB"/>
          </a:p>
        </p:txBody>
      </p:sp>
      <p:sp>
        <p:nvSpPr>
          <p:cNvPr id="33" name="CardL4"/>
          <p:cNvSpPr/>
          <p:nvPr/>
        </p:nvSpPr>
        <p:spPr>
          <a:xfrm>
            <a:off x="3450000" y="3320000"/>
            <a:ext cx="2100000" cy="350000"/>
          </a:xfrm>
          <a:prstGeom prst="rect">
            <a:avLst/>
          </a:prstGeom>
          <a:noFill/>
          <a:ln/>
        </p:spPr>
        <p:txBody>
          <a:bodyPr wrap="square" lIns="0" tIns="0" rIns="0" bIns="0" rtlCol="0" anchor="t"/>
          <a:lstStyle/>
          <a:p>
            <a:pPr marL="0" indent="0">
              <a:lnSpc>
                <a:spcPct val="90000"/>
              </a:lnSpc>
              <a:buNone/>
            </a:pPr>
            <a:r>
              <a:rPr lang="en-GB" sz="1200" b="1">
                <a:solidFill>
                  <a:srgbClr val="00B0B9"/>
                </a:solidFill>
                <a:latin typeface="Cera Pro"/>
              </a:rPr>
              <a:t>Review third party contracts</a:t>
            </a:r>
          </a:p>
        </p:txBody>
      </p:sp>
      <p:sp>
        <p:nvSpPr>
          <p:cNvPr id="34" name="CardB4"/>
          <p:cNvSpPr/>
          <p:nvPr/>
        </p:nvSpPr>
        <p:spPr>
          <a:xfrm>
            <a:off x="3450000" y="3690000"/>
            <a:ext cx="2100000" cy="860000"/>
          </a:xfrm>
          <a:prstGeom prst="rect">
            <a:avLst/>
          </a:prstGeom>
          <a:noFill/>
          <a:ln/>
        </p:spPr>
        <p:txBody>
          <a:bodyPr wrap="square" lIns="0" tIns="0" rIns="0" bIns="0" rtlCol="0" anchor="t"/>
          <a:lstStyle/>
          <a:p>
            <a:pPr marL="0" indent="0">
              <a:lnSpc>
                <a:spcPct val="100000"/>
              </a:lnSpc>
              <a:buNone/>
            </a:pPr>
            <a:r>
              <a:rPr lang="en-GB" sz="1200">
                <a:solidFill>
                  <a:srgbClr val="FFFFFF"/>
                </a:solidFill>
                <a:latin typeface="Cera Pro"/>
              </a:rPr>
              <a:t>Review client, supplier and venue contracts. Set expectations and apportion liability.</a:t>
            </a:r>
          </a:p>
        </p:txBody>
      </p:sp>
      <p:sp>
        <p:nvSpPr>
          <p:cNvPr id="35" name="Card5"/>
          <p:cNvSpPr/>
          <p:nvPr/>
        </p:nvSpPr>
        <p:spPr>
          <a:xfrm>
            <a:off x="5914200" y="3200000"/>
            <a:ext cx="2400000" cy="1470000"/>
          </a:xfrm>
          <a:prstGeom prst="roundRect">
            <a:avLst>
              <a:gd name="adj" fmla="val 6000"/>
            </a:avLst>
          </a:prstGeom>
          <a:solidFill>
            <a:srgbClr val="00148C"/>
          </a:solidFill>
          <a:ln/>
        </p:spPr>
        <p:txBody>
          <a:bodyPr/>
          <a:lstStyle/>
          <a:p>
            <a:endParaRPr lang="en-GB"/>
          </a:p>
        </p:txBody>
      </p:sp>
      <p:sp>
        <p:nvSpPr>
          <p:cNvPr id="36" name="CardL5"/>
          <p:cNvSpPr/>
          <p:nvPr/>
        </p:nvSpPr>
        <p:spPr>
          <a:xfrm>
            <a:off x="6064200" y="3320000"/>
            <a:ext cx="2100000" cy="350000"/>
          </a:xfrm>
          <a:prstGeom prst="rect">
            <a:avLst/>
          </a:prstGeom>
          <a:noFill/>
          <a:ln/>
        </p:spPr>
        <p:txBody>
          <a:bodyPr wrap="square" lIns="0" tIns="0" rIns="0" bIns="0" rtlCol="0" anchor="t"/>
          <a:lstStyle/>
          <a:p>
            <a:pPr marL="0" indent="0">
              <a:lnSpc>
                <a:spcPct val="90000"/>
              </a:lnSpc>
              <a:buNone/>
            </a:pPr>
            <a:r>
              <a:rPr lang="en-GB" sz="1200" b="1">
                <a:solidFill>
                  <a:srgbClr val="00B0B9"/>
                </a:solidFill>
                <a:latin typeface="Cera Pro"/>
              </a:rPr>
              <a:t>Keep the audit trail</a:t>
            </a:r>
          </a:p>
        </p:txBody>
      </p:sp>
      <p:sp>
        <p:nvSpPr>
          <p:cNvPr id="37" name="CardB5"/>
          <p:cNvSpPr/>
          <p:nvPr/>
        </p:nvSpPr>
        <p:spPr>
          <a:xfrm>
            <a:off x="6064200" y="3690000"/>
            <a:ext cx="2100000" cy="860000"/>
          </a:xfrm>
          <a:prstGeom prst="rect">
            <a:avLst/>
          </a:prstGeom>
          <a:noFill/>
          <a:ln/>
        </p:spPr>
        <p:txBody>
          <a:bodyPr wrap="square" lIns="0" tIns="0" rIns="0" bIns="0" rtlCol="0" anchor="t"/>
          <a:lstStyle/>
          <a:p>
            <a:pPr marL="0" indent="0">
              <a:lnSpc>
                <a:spcPct val="100000"/>
              </a:lnSpc>
              <a:buNone/>
            </a:pPr>
            <a:r>
              <a:rPr lang="en-GB" sz="1200">
                <a:solidFill>
                  <a:srgbClr val="FFFFFF"/>
                </a:solidFill>
                <a:latin typeface="Cera Pro"/>
              </a:rPr>
              <a:t>Assessment, policy, training, reports and outcomes. That file is your defence.</a:t>
            </a:r>
          </a:p>
        </p:txBody>
      </p:sp>
      <p:pic>
        <p:nvPicPr>
          <p:cNvPr id="60" name="Icon"/>
          <p:cNvPicPr>
            <a:picLocks noChangeAspect="1"/>
          </p:cNvPicPr>
          <p:nvPr/>
        </p:nvPicPr>
        <p:blipFill>
          <a:blip r:embed="rId4"/>
          <a:stretch>
            <a:fillRect/>
          </a:stretch>
        </p:blipFill>
        <p:spPr>
          <a:xfrm>
            <a:off x="7440120" y="279694"/>
            <a:ext cx="1180000" cy="1180000"/>
          </a:xfrm>
          <a:prstGeom prst="rect">
            <a:avLst/>
          </a:prstGeom>
        </p:spPr>
      </p:pic>
      <p:sp>
        <p:nvSpPr>
          <p:cNvPr id="90" name="FooterBar"/>
          <p:cNvSpPr/>
          <p:nvPr/>
        </p:nvSpPr>
        <p:spPr>
          <a:xfrm>
            <a:off x="0" y="4818888"/>
            <a:ext cx="9144000" cy="320040"/>
          </a:xfrm>
          <a:prstGeom prst="rect">
            <a:avLst/>
          </a:prstGeom>
          <a:solidFill>
            <a:srgbClr val="00148C"/>
          </a:solidFill>
          <a:ln/>
        </p:spPr>
        <p:txBody>
          <a:bodyPr/>
          <a:lstStyle/>
          <a:p>
            <a:endParaRPr lang="en-GB"/>
          </a:p>
        </p:txBody>
      </p:sp>
      <p:sp>
        <p:nvSpPr>
          <p:cNvPr id="91" name="FooterText"/>
          <p:cNvSpPr/>
          <p:nvPr/>
        </p:nvSpPr>
        <p:spPr>
          <a:xfrm>
            <a:off x="0" y="4818888"/>
            <a:ext cx="9144000" cy="320040"/>
          </a:xfrm>
          <a:prstGeom prst="rect">
            <a:avLst/>
          </a:prstGeom>
          <a:noFill/>
          <a:ln/>
        </p:spPr>
        <p:txBody>
          <a:bodyPr wrap="square" lIns="0" tIns="0" rIns="0" bIns="0" rtlCol="0" anchor="ctr"/>
          <a:lstStyle/>
          <a:p>
            <a:pPr marL="0" indent="0" algn="ctr">
              <a:buNone/>
            </a:pPr>
            <a:r>
              <a:rPr lang="en-GB" sz="900">
                <a:solidFill>
                  <a:srgbClr val="FFFFFF"/>
                </a:solidFill>
                <a:latin typeface="Cera Pro"/>
              </a:rPr>
              <a:t>thrivelaw.co.uk  |  enquiries@thrivelaw.co.uk  |  0113 869 8101</a:t>
            </a: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name="30 October Unions Divider">
    <p:bg>
      <p:bgPr>
        <a:solidFill>
          <a:srgbClr val="00B0B9"/>
        </a:solidFill>
        <a:effectLst/>
      </p:bgPr>
    </p:bg>
    <p:spTree>
      <p:nvGrpSpPr>
        <p:cNvPr id="1" name=""/>
        <p:cNvGrpSpPr/>
        <p:nvPr/>
      </p:nvGrpSpPr>
      <p:grpSpPr>
        <a:xfrm>
          <a:off x="0" y="0"/>
          <a:ext cx="0" cy="0"/>
          <a:chOff x="0" y="0"/>
          <a:chExt cx="0" cy="0"/>
        </a:xfrm>
      </p:grpSpPr>
      <p:pic>
        <p:nvPicPr>
          <p:cNvPr id="200" name="Circle0"/>
          <p:cNvPicPr>
            <a:picLocks noChangeAspect="1"/>
          </p:cNvPicPr>
          <p:nvPr/>
        </p:nvPicPr>
        <p:blipFill>
          <a:blip r:embed="rId3"/>
          <a:stretch>
            <a:fillRect/>
          </a:stretch>
        </p:blipFill>
        <p:spPr>
          <a:xfrm>
            <a:off x="6900000" y="2600000"/>
            <a:ext cx="4000000" cy="4000000"/>
          </a:xfrm>
          <a:prstGeom prst="rect">
            <a:avLst/>
          </a:prstGeom>
        </p:spPr>
      </p:pic>
      <p:sp>
        <p:nvSpPr>
          <p:cNvPr id="2" name="AccentBar"/>
          <p:cNvSpPr/>
          <p:nvPr/>
        </p:nvSpPr>
        <p:spPr>
          <a:xfrm>
            <a:off x="0" y="0"/>
            <a:ext cx="411480" cy="5143500"/>
          </a:xfrm>
          <a:prstGeom prst="rect">
            <a:avLst/>
          </a:prstGeom>
          <a:solidFill>
            <a:srgbClr val="00148C"/>
          </a:solidFill>
          <a:ln/>
        </p:spPr>
        <p:txBody>
          <a:bodyPr/>
          <a:lstStyle/>
          <a:p>
            <a:endParaRPr lang="en-GB"/>
          </a:p>
        </p:txBody>
      </p:sp>
      <p:sp>
        <p:nvSpPr>
          <p:cNvPr id="3" name="DateSmall"/>
          <p:cNvSpPr/>
          <p:nvPr/>
        </p:nvSpPr>
        <p:spPr>
          <a:xfrm>
            <a:off x="685800" y="760000"/>
            <a:ext cx="4600000" cy="400000"/>
          </a:xfrm>
          <a:prstGeom prst="rect">
            <a:avLst/>
          </a:prstGeom>
          <a:noFill/>
          <a:ln/>
        </p:spPr>
        <p:txBody>
          <a:bodyPr wrap="square" lIns="0" tIns="0" rIns="0" bIns="0" rtlCol="0" anchor="ctr"/>
          <a:lstStyle/>
          <a:p>
            <a:pPr marL="0" indent="0">
              <a:buNone/>
            </a:pPr>
            <a:r>
              <a:rPr lang="en-GB" sz="1600" b="1" spc="200">
                <a:solidFill>
                  <a:srgbClr val="00148C"/>
                </a:solidFill>
                <a:latin typeface="Cera Pro"/>
              </a:rPr>
              <a:t>SAME DATE, DIFFERENT WORLD</a:t>
            </a:r>
          </a:p>
        </p:txBody>
      </p:sp>
      <p:sp>
        <p:nvSpPr>
          <p:cNvPr id="4" name="DateBig"/>
          <p:cNvSpPr/>
          <p:nvPr/>
        </p:nvSpPr>
        <p:spPr>
          <a:xfrm>
            <a:off x="685800" y="1130000"/>
            <a:ext cx="5200000" cy="1150000"/>
          </a:xfrm>
          <a:prstGeom prst="rect">
            <a:avLst/>
          </a:prstGeom>
          <a:noFill/>
          <a:ln/>
        </p:spPr>
        <p:txBody>
          <a:bodyPr wrap="square" lIns="0" tIns="0" rIns="0" bIns="0" rtlCol="0" anchor="ctr"/>
          <a:lstStyle/>
          <a:p>
            <a:pPr marL="0" indent="0">
              <a:lnSpc>
                <a:spcPct val="88000"/>
              </a:lnSpc>
              <a:buNone/>
            </a:pPr>
            <a:r>
              <a:rPr lang="en-GB" sz="6600" b="1">
                <a:solidFill>
                  <a:srgbClr val="FFFFFF"/>
                </a:solidFill>
                <a:latin typeface="Cera Pro"/>
              </a:rPr>
              <a:t>30 OCT</a:t>
            </a:r>
          </a:p>
        </p:txBody>
      </p:sp>
      <p:sp>
        <p:nvSpPr>
          <p:cNvPr id="5" name="Headline"/>
          <p:cNvSpPr/>
          <p:nvPr/>
        </p:nvSpPr>
        <p:spPr>
          <a:xfrm>
            <a:off x="685800" y="2420000"/>
            <a:ext cx="6000000" cy="720000"/>
          </a:xfrm>
          <a:prstGeom prst="rect">
            <a:avLst/>
          </a:prstGeom>
          <a:noFill/>
          <a:ln/>
        </p:spPr>
        <p:txBody>
          <a:bodyPr wrap="square" lIns="0" tIns="0" rIns="0" bIns="0" rtlCol="0" anchor="ctr"/>
          <a:lstStyle/>
          <a:p>
            <a:pPr marL="0" indent="0">
              <a:lnSpc>
                <a:spcPct val="90000"/>
              </a:lnSpc>
              <a:buNone/>
            </a:pPr>
            <a:r>
              <a:rPr lang="en-GB" sz="2600" b="1">
                <a:solidFill>
                  <a:srgbClr val="00148C"/>
                </a:solidFill>
                <a:latin typeface="Cera Pro"/>
              </a:rPr>
              <a:t>Trade unions get a front door</a:t>
            </a:r>
          </a:p>
        </p:txBody>
      </p:sp>
      <p:sp>
        <p:nvSpPr>
          <p:cNvPr id="6" name="Sub"/>
          <p:cNvSpPr/>
          <p:nvPr/>
        </p:nvSpPr>
        <p:spPr>
          <a:xfrm>
            <a:off x="685800" y="3260000"/>
            <a:ext cx="6100000" cy="1250000"/>
          </a:xfrm>
          <a:prstGeom prst="rect">
            <a:avLst/>
          </a:prstGeom>
          <a:noFill/>
          <a:ln/>
        </p:spPr>
        <p:txBody>
          <a:bodyPr wrap="square" lIns="0" tIns="0" rIns="0" bIns="0" rtlCol="0" anchor="t"/>
          <a:lstStyle/>
          <a:p>
            <a:pPr marL="0" indent="0">
              <a:lnSpc>
                <a:spcPct val="105000"/>
              </a:lnSpc>
              <a:buNone/>
            </a:pPr>
            <a:r>
              <a:rPr lang="en-GB" sz="1500">
                <a:solidFill>
                  <a:srgbClr val="FFFFFF"/>
                </a:solidFill>
                <a:latin typeface="Cera Pro"/>
              </a:rPr>
              <a:t>A statutory right of access, physical and digital. A duty to tell workers they can join a union. Stronger rights for representatives. This applies whether or not you currently recognise a union.</a:t>
            </a:r>
          </a:p>
        </p:txBody>
      </p:sp>
      <p:pic>
        <p:nvPicPr>
          <p:cNvPr id="60" name="Icon"/>
          <p:cNvPicPr>
            <a:picLocks noChangeAspect="1"/>
          </p:cNvPicPr>
          <p:nvPr/>
        </p:nvPicPr>
        <p:blipFill>
          <a:blip r:embed="rId4"/>
          <a:stretch>
            <a:fillRect/>
          </a:stretch>
        </p:blipFill>
        <p:spPr>
          <a:xfrm>
            <a:off x="7050000" y="1150000"/>
            <a:ext cx="1550000" cy="1550000"/>
          </a:xfrm>
          <a:prstGeom prst="rect">
            <a:avLst/>
          </a:prstGeom>
        </p:spPr>
      </p:pic>
      <p:sp>
        <p:nvSpPr>
          <p:cNvPr id="90" name="FooterBar"/>
          <p:cNvSpPr/>
          <p:nvPr/>
        </p:nvSpPr>
        <p:spPr>
          <a:xfrm>
            <a:off x="0" y="4818888"/>
            <a:ext cx="9144000" cy="320040"/>
          </a:xfrm>
          <a:prstGeom prst="rect">
            <a:avLst/>
          </a:prstGeom>
          <a:solidFill>
            <a:srgbClr val="00148C"/>
          </a:solidFill>
          <a:ln/>
        </p:spPr>
        <p:txBody>
          <a:bodyPr/>
          <a:lstStyle/>
          <a:p>
            <a:endParaRPr lang="en-GB"/>
          </a:p>
        </p:txBody>
      </p:sp>
      <p:sp>
        <p:nvSpPr>
          <p:cNvPr id="91" name="FooterText"/>
          <p:cNvSpPr/>
          <p:nvPr/>
        </p:nvSpPr>
        <p:spPr>
          <a:xfrm>
            <a:off x="0" y="4818888"/>
            <a:ext cx="9144000" cy="320040"/>
          </a:xfrm>
          <a:prstGeom prst="rect">
            <a:avLst/>
          </a:prstGeom>
          <a:noFill/>
          <a:ln/>
        </p:spPr>
        <p:txBody>
          <a:bodyPr wrap="square" lIns="0" tIns="0" rIns="0" bIns="0" rtlCol="0" anchor="ctr"/>
          <a:lstStyle/>
          <a:p>
            <a:pPr marL="0" indent="0" algn="ctr">
              <a:buNone/>
            </a:pPr>
            <a:r>
              <a:rPr lang="en-GB" sz="900">
                <a:solidFill>
                  <a:srgbClr val="FFFFFF"/>
                </a:solidFill>
                <a:latin typeface="Cera Pro"/>
              </a:rPr>
              <a:t>thrivelaw.co.uk  |  enquiries@thrivelaw.co.uk  |  0113 869 8101</a:t>
            </a: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name="Union Package">
    <p:bg>
      <p:bgPr>
        <a:solidFill>
          <a:srgbClr val="00B0B9"/>
        </a:solidFill>
        <a:effectLst/>
      </p:bgPr>
    </p:bg>
    <p:spTree>
      <p:nvGrpSpPr>
        <p:cNvPr id="1" name=""/>
        <p:cNvGrpSpPr/>
        <p:nvPr/>
      </p:nvGrpSpPr>
      <p:grpSpPr>
        <a:xfrm>
          <a:off x="0" y="0"/>
          <a:ext cx="0" cy="0"/>
          <a:chOff x="0" y="0"/>
          <a:chExt cx="0" cy="0"/>
        </a:xfrm>
      </p:grpSpPr>
      <p:pic>
        <p:nvPicPr>
          <p:cNvPr id="200" name="Circle0"/>
          <p:cNvPicPr>
            <a:picLocks noChangeAspect="1"/>
          </p:cNvPicPr>
          <p:nvPr/>
        </p:nvPicPr>
        <p:blipFill>
          <a:blip r:embed="rId3"/>
          <a:stretch>
            <a:fillRect/>
          </a:stretch>
        </p:blipFill>
        <p:spPr>
          <a:xfrm>
            <a:off x="-1100000" y="2400000"/>
            <a:ext cx="3900000" cy="3900000"/>
          </a:xfrm>
          <a:prstGeom prst="rect">
            <a:avLst/>
          </a:prstGeom>
        </p:spPr>
      </p:pic>
      <p:pic>
        <p:nvPicPr>
          <p:cNvPr id="201" name="Circle1"/>
          <p:cNvPicPr>
            <a:picLocks noChangeAspect="1"/>
          </p:cNvPicPr>
          <p:nvPr/>
        </p:nvPicPr>
        <p:blipFill>
          <a:blip r:embed="rId3"/>
          <a:stretch>
            <a:fillRect/>
          </a:stretch>
        </p:blipFill>
        <p:spPr>
          <a:xfrm>
            <a:off x="6600000" y="-1500000"/>
            <a:ext cx="4400000" cy="4400000"/>
          </a:xfrm>
          <a:prstGeom prst="rect">
            <a:avLst/>
          </a:prstGeom>
        </p:spPr>
      </p:pic>
      <p:sp>
        <p:nvSpPr>
          <p:cNvPr id="2" name="AccentBar"/>
          <p:cNvSpPr/>
          <p:nvPr/>
        </p:nvSpPr>
        <p:spPr>
          <a:xfrm>
            <a:off x="0" y="0"/>
            <a:ext cx="411480" cy="5143500"/>
          </a:xfrm>
          <a:prstGeom prst="rect">
            <a:avLst/>
          </a:prstGeom>
          <a:solidFill>
            <a:srgbClr val="00148C"/>
          </a:solidFill>
          <a:ln/>
        </p:spPr>
        <p:txBody>
          <a:bodyPr/>
          <a:lstStyle/>
          <a:p>
            <a:endParaRPr lang="en-GB"/>
          </a:p>
        </p:txBody>
      </p:sp>
      <p:sp>
        <p:nvSpPr>
          <p:cNvPr id="3" name="Eyebrow"/>
          <p:cNvSpPr/>
          <p:nvPr/>
        </p:nvSpPr>
        <p:spPr>
          <a:xfrm>
            <a:off x="685800" y="470000"/>
            <a:ext cx="4600000" cy="360000"/>
          </a:xfrm>
          <a:prstGeom prst="rect">
            <a:avLst/>
          </a:prstGeom>
          <a:noFill/>
          <a:ln/>
        </p:spPr>
        <p:txBody>
          <a:bodyPr wrap="square" lIns="0" tIns="0" rIns="0" bIns="0" rtlCol="0" anchor="ctr"/>
          <a:lstStyle/>
          <a:p>
            <a:pPr marL="0" indent="0">
              <a:buNone/>
            </a:pPr>
            <a:r>
              <a:rPr lang="en-GB" sz="1500" b="1" spc="200">
                <a:solidFill>
                  <a:srgbClr val="00148C"/>
                </a:solidFill>
                <a:latin typeface="Cera Pro"/>
              </a:rPr>
              <a:t>30 OCTOBER 2026</a:t>
            </a:r>
          </a:p>
        </p:txBody>
      </p:sp>
      <p:sp>
        <p:nvSpPr>
          <p:cNvPr id="4" name="Heading"/>
          <p:cNvSpPr/>
          <p:nvPr/>
        </p:nvSpPr>
        <p:spPr>
          <a:xfrm>
            <a:off x="685800" y="850000"/>
            <a:ext cx="6480000" cy="1060000"/>
          </a:xfrm>
          <a:prstGeom prst="rect">
            <a:avLst/>
          </a:prstGeom>
          <a:noFill/>
          <a:ln/>
        </p:spPr>
        <p:txBody>
          <a:bodyPr wrap="square" lIns="0" tIns="0" rIns="0" bIns="0" rtlCol="0" anchor="ctr"/>
          <a:lstStyle/>
          <a:p>
            <a:pPr marL="0" indent="0">
              <a:lnSpc>
                <a:spcPct val="90000"/>
              </a:lnSpc>
              <a:buNone/>
            </a:pPr>
            <a:r>
              <a:rPr lang="en-GB" sz="2600" b="1">
                <a:solidFill>
                  <a:srgbClr val="FFFFFF"/>
                </a:solidFill>
                <a:latin typeface="Cera Pro"/>
              </a:rPr>
              <a:t>What changes for trade unions</a:t>
            </a:r>
          </a:p>
        </p:txBody>
      </p:sp>
      <p:sp>
        <p:nvSpPr>
          <p:cNvPr id="5" name="Bullets"/>
          <p:cNvSpPr/>
          <p:nvPr/>
        </p:nvSpPr>
        <p:spPr>
          <a:xfrm>
            <a:off x="685800" y="2030000"/>
            <a:ext cx="7350000" cy="2590000"/>
          </a:xfrm>
          <a:prstGeom prst="rect">
            <a:avLst/>
          </a:prstGeom>
          <a:noFill/>
          <a:ln/>
        </p:spPr>
        <p:txBody>
          <a:bodyPr wrap="square" lIns="0" tIns="0" rIns="0" bIns="0" rtlCol="0" anchor="t"/>
          <a:lstStyle/>
          <a:p>
            <a:pPr marL="228600" indent="-228600">
              <a:lnSpc>
                <a:spcPct val="100000"/>
              </a:lnSpc>
              <a:spcAft>
                <a:spcPts val="440"/>
              </a:spcAft>
              <a:buClr>
                <a:srgbClr val="FFFFFF"/>
              </a:buClr>
              <a:buFont typeface="Arial" panose="020B0604020202020204" pitchFamily="34" charset="0"/>
              <a:buChar char="•"/>
            </a:pPr>
            <a:r>
              <a:rPr lang="en-GB" sz="1250">
                <a:solidFill>
                  <a:srgbClr val="FFFFFF"/>
                </a:solidFill>
                <a:latin typeface="Cera Pro"/>
              </a:rPr>
              <a:t>A duty to inform workers of their right to join a union, by written statement given with the section 1 statement</a:t>
            </a:r>
          </a:p>
          <a:p>
            <a:pPr marL="228600" indent="-228600">
              <a:lnSpc>
                <a:spcPct val="100000"/>
              </a:lnSpc>
              <a:spcAft>
                <a:spcPts val="440"/>
              </a:spcAft>
              <a:buClr>
                <a:srgbClr val="FFFFFF"/>
              </a:buClr>
              <a:buFont typeface="Arial" panose="020B0604020202020204" pitchFamily="34" charset="0"/>
              <a:buChar char="•"/>
            </a:pPr>
            <a:r>
              <a:rPr lang="en-GB" sz="1250">
                <a:solidFill>
                  <a:srgbClr val="FFFFFF"/>
                </a:solidFill>
                <a:latin typeface="Cera Pro"/>
              </a:rPr>
              <a:t>A new statutory right of access to workplaces, both physical and digital</a:t>
            </a:r>
          </a:p>
          <a:p>
            <a:pPr marL="228600" indent="-228600">
              <a:lnSpc>
                <a:spcPct val="100000"/>
              </a:lnSpc>
              <a:spcAft>
                <a:spcPts val="440"/>
              </a:spcAft>
              <a:buClr>
                <a:srgbClr val="FFFFFF"/>
              </a:buClr>
              <a:buFont typeface="Arial" panose="020B0604020202020204" pitchFamily="34" charset="0"/>
              <a:buChar char="•"/>
            </a:pPr>
            <a:r>
              <a:rPr lang="en-GB" sz="1250">
                <a:solidFill>
                  <a:srgbClr val="FFFFFF"/>
                </a:solidFill>
                <a:latin typeface="Cera Pro"/>
              </a:rPr>
              <a:t>Stronger rights to paid time off and facilities for union representatives, with an updated code of practice</a:t>
            </a:r>
          </a:p>
          <a:p>
            <a:pPr marL="228600" indent="-228600">
              <a:lnSpc>
                <a:spcPct val="100000"/>
              </a:lnSpc>
              <a:spcAft>
                <a:spcPts val="440"/>
              </a:spcAft>
              <a:buClr>
                <a:srgbClr val="FFFFFF"/>
              </a:buClr>
              <a:buFont typeface="Arial" panose="020B0604020202020204" pitchFamily="34" charset="0"/>
              <a:buChar char="•"/>
            </a:pPr>
            <a:r>
              <a:rPr lang="en-GB" sz="1250">
                <a:solidFill>
                  <a:srgbClr val="FFFFFF"/>
                </a:solidFill>
                <a:latin typeface="Cera Pro"/>
              </a:rPr>
              <a:t>A new role of union equality representative, with a right to reasonable paid time off and facilities</a:t>
            </a:r>
          </a:p>
          <a:p>
            <a:pPr marL="228600" indent="-228600">
              <a:lnSpc>
                <a:spcPct val="100000"/>
              </a:lnSpc>
              <a:spcAft>
                <a:spcPts val="440"/>
              </a:spcAft>
              <a:buClr>
                <a:srgbClr val="FFFFFF"/>
              </a:buClr>
              <a:buFont typeface="Arial" panose="020B0604020202020204" pitchFamily="34" charset="0"/>
              <a:buChar char="•"/>
            </a:pPr>
            <a:r>
              <a:rPr lang="en-GB" sz="1250">
                <a:solidFill>
                  <a:srgbClr val="FFFFFF"/>
                </a:solidFill>
                <a:latin typeface="Cera Pro"/>
              </a:rPr>
              <a:t>Recognition reform: unfair practice rules strengthened, and the bargaining unit frozen on application</a:t>
            </a:r>
          </a:p>
          <a:p>
            <a:pPr marL="228600" indent="-228600">
              <a:lnSpc>
                <a:spcPct val="100000"/>
              </a:lnSpc>
              <a:spcAft>
                <a:spcPts val="440"/>
              </a:spcAft>
              <a:buClr>
                <a:srgbClr val="FFFFFF"/>
              </a:buClr>
              <a:buFont typeface="Arial" panose="020B0604020202020204" pitchFamily="34" charset="0"/>
              <a:buChar char="•"/>
            </a:pPr>
            <a:r>
              <a:rPr lang="en-GB" sz="1250">
                <a:solidFill>
                  <a:srgbClr val="FFFFFF"/>
                </a:solidFill>
                <a:latin typeface="Cera Pro"/>
              </a:rPr>
              <a:t>Wider protection against detriment for taking protected industrial action</a:t>
            </a:r>
          </a:p>
        </p:txBody>
      </p:sp>
      <p:pic>
        <p:nvPicPr>
          <p:cNvPr id="60" name="Icon"/>
          <p:cNvPicPr>
            <a:picLocks noChangeAspect="1"/>
          </p:cNvPicPr>
          <p:nvPr/>
        </p:nvPicPr>
        <p:blipFill>
          <a:blip r:embed="rId4"/>
          <a:stretch>
            <a:fillRect/>
          </a:stretch>
        </p:blipFill>
        <p:spPr>
          <a:xfrm>
            <a:off x="7330000" y="480000"/>
            <a:ext cx="1180000" cy="1180000"/>
          </a:xfrm>
          <a:prstGeom prst="rect">
            <a:avLst/>
          </a:prstGeom>
        </p:spPr>
      </p:pic>
      <p:sp>
        <p:nvSpPr>
          <p:cNvPr id="90" name="FooterBar"/>
          <p:cNvSpPr/>
          <p:nvPr/>
        </p:nvSpPr>
        <p:spPr>
          <a:xfrm>
            <a:off x="0" y="4818888"/>
            <a:ext cx="9144000" cy="320040"/>
          </a:xfrm>
          <a:prstGeom prst="rect">
            <a:avLst/>
          </a:prstGeom>
          <a:solidFill>
            <a:srgbClr val="00148C"/>
          </a:solidFill>
          <a:ln/>
        </p:spPr>
        <p:txBody>
          <a:bodyPr/>
          <a:lstStyle/>
          <a:p>
            <a:endParaRPr lang="en-GB"/>
          </a:p>
        </p:txBody>
      </p:sp>
      <p:sp>
        <p:nvSpPr>
          <p:cNvPr id="91" name="FooterText"/>
          <p:cNvSpPr/>
          <p:nvPr/>
        </p:nvSpPr>
        <p:spPr>
          <a:xfrm>
            <a:off x="0" y="4818888"/>
            <a:ext cx="9144000" cy="320040"/>
          </a:xfrm>
          <a:prstGeom prst="rect">
            <a:avLst/>
          </a:prstGeom>
          <a:noFill/>
          <a:ln/>
        </p:spPr>
        <p:txBody>
          <a:bodyPr wrap="square" lIns="0" tIns="0" rIns="0" bIns="0" rtlCol="0" anchor="ctr"/>
          <a:lstStyle/>
          <a:p>
            <a:pPr marL="0" indent="0" algn="ctr">
              <a:buNone/>
            </a:pPr>
            <a:r>
              <a:rPr lang="en-GB" sz="900">
                <a:solidFill>
                  <a:srgbClr val="FFFFFF"/>
                </a:solidFill>
                <a:latin typeface="Cera Pro"/>
              </a:rPr>
              <a:t>thrivelaw.co.uk  |  enquiries@thrivelaw.co.uk  |  0113 869 8101</a:t>
            </a: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name="Right of Access">
    <p:bg>
      <p:bgPr>
        <a:solidFill>
          <a:srgbClr val="00B0B9"/>
        </a:solidFill>
        <a:effectLst/>
      </p:bgPr>
    </p:bg>
    <p:spTree>
      <p:nvGrpSpPr>
        <p:cNvPr id="1" name=""/>
        <p:cNvGrpSpPr/>
        <p:nvPr/>
      </p:nvGrpSpPr>
      <p:grpSpPr>
        <a:xfrm>
          <a:off x="0" y="0"/>
          <a:ext cx="0" cy="0"/>
          <a:chOff x="0" y="0"/>
          <a:chExt cx="0" cy="0"/>
        </a:xfrm>
      </p:grpSpPr>
      <p:pic>
        <p:nvPicPr>
          <p:cNvPr id="200" name="Circle0"/>
          <p:cNvPicPr>
            <a:picLocks noChangeAspect="1"/>
          </p:cNvPicPr>
          <p:nvPr/>
        </p:nvPicPr>
        <p:blipFill>
          <a:blip r:embed="rId3"/>
          <a:stretch>
            <a:fillRect/>
          </a:stretch>
        </p:blipFill>
        <p:spPr>
          <a:xfrm>
            <a:off x="6000000" y="1800000"/>
            <a:ext cx="4200000" cy="4200000"/>
          </a:xfrm>
          <a:prstGeom prst="rect">
            <a:avLst/>
          </a:prstGeom>
        </p:spPr>
      </p:pic>
      <p:pic>
        <p:nvPicPr>
          <p:cNvPr id="201" name="Circle1"/>
          <p:cNvPicPr>
            <a:picLocks noChangeAspect="1"/>
          </p:cNvPicPr>
          <p:nvPr/>
        </p:nvPicPr>
        <p:blipFill>
          <a:blip r:embed="rId3"/>
          <a:stretch>
            <a:fillRect/>
          </a:stretch>
        </p:blipFill>
        <p:spPr>
          <a:xfrm>
            <a:off x="-1500000" y="-1200000"/>
            <a:ext cx="3800000" cy="3800000"/>
          </a:xfrm>
          <a:prstGeom prst="rect">
            <a:avLst/>
          </a:prstGeom>
        </p:spPr>
      </p:pic>
      <p:sp>
        <p:nvSpPr>
          <p:cNvPr id="2" name="AccentBar"/>
          <p:cNvSpPr/>
          <p:nvPr/>
        </p:nvSpPr>
        <p:spPr>
          <a:xfrm>
            <a:off x="0" y="0"/>
            <a:ext cx="411480" cy="5143500"/>
          </a:xfrm>
          <a:prstGeom prst="rect">
            <a:avLst/>
          </a:prstGeom>
          <a:solidFill>
            <a:srgbClr val="00148C"/>
          </a:solidFill>
          <a:ln/>
        </p:spPr>
        <p:txBody>
          <a:bodyPr/>
          <a:lstStyle/>
          <a:p>
            <a:endParaRPr lang="en-GB"/>
          </a:p>
        </p:txBody>
      </p:sp>
      <p:sp>
        <p:nvSpPr>
          <p:cNvPr id="3" name="Eyebrow"/>
          <p:cNvSpPr/>
          <p:nvPr/>
        </p:nvSpPr>
        <p:spPr>
          <a:xfrm>
            <a:off x="685800" y="470000"/>
            <a:ext cx="4600000" cy="360000"/>
          </a:xfrm>
          <a:prstGeom prst="rect">
            <a:avLst/>
          </a:prstGeom>
          <a:noFill/>
          <a:ln/>
        </p:spPr>
        <p:txBody>
          <a:bodyPr wrap="square" lIns="0" tIns="0" rIns="0" bIns="0" rtlCol="0" anchor="ctr"/>
          <a:lstStyle/>
          <a:p>
            <a:pPr marL="0" indent="0">
              <a:buNone/>
            </a:pPr>
            <a:r>
              <a:rPr lang="en-GB" sz="1500" b="1" spc="200">
                <a:solidFill>
                  <a:srgbClr val="00148C"/>
                </a:solidFill>
                <a:latin typeface="Cera Pro"/>
              </a:rPr>
              <a:t>30 OCTOBER 2026</a:t>
            </a:r>
          </a:p>
        </p:txBody>
      </p:sp>
      <p:sp>
        <p:nvSpPr>
          <p:cNvPr id="4" name="Heading"/>
          <p:cNvSpPr/>
          <p:nvPr/>
        </p:nvSpPr>
        <p:spPr>
          <a:xfrm>
            <a:off x="685800" y="850000"/>
            <a:ext cx="6480000" cy="800000"/>
          </a:xfrm>
          <a:prstGeom prst="rect">
            <a:avLst/>
          </a:prstGeom>
          <a:noFill/>
          <a:ln/>
        </p:spPr>
        <p:txBody>
          <a:bodyPr wrap="square" lIns="0" tIns="0" rIns="0" bIns="0" rtlCol="0" anchor="ctr"/>
          <a:lstStyle/>
          <a:p>
            <a:pPr marL="0" indent="0">
              <a:lnSpc>
                <a:spcPct val="90000"/>
              </a:lnSpc>
              <a:buNone/>
            </a:pPr>
            <a:r>
              <a:rPr lang="en-GB" sz="2800" b="1">
                <a:solidFill>
                  <a:srgbClr val="FFFFFF"/>
                </a:solidFill>
                <a:latin typeface="Cera Pro"/>
              </a:rPr>
              <a:t>Right of access: how it works</a:t>
            </a:r>
          </a:p>
        </p:txBody>
      </p:sp>
      <p:sp>
        <p:nvSpPr>
          <p:cNvPr id="10" name="StatCard"/>
          <p:cNvSpPr/>
          <p:nvPr/>
        </p:nvSpPr>
        <p:spPr>
          <a:xfrm>
            <a:off x="685800" y="1880000"/>
            <a:ext cx="2500000" cy="2450000"/>
          </a:xfrm>
          <a:prstGeom prst="roundRect">
            <a:avLst>
              <a:gd name="adj" fmla="val 6000"/>
            </a:avLst>
          </a:prstGeom>
          <a:solidFill>
            <a:srgbClr val="00148C"/>
          </a:solidFill>
          <a:ln/>
        </p:spPr>
        <p:txBody>
          <a:bodyPr/>
          <a:lstStyle/>
          <a:p>
            <a:endParaRPr lang="en-GB"/>
          </a:p>
        </p:txBody>
      </p:sp>
      <p:sp>
        <p:nvSpPr>
          <p:cNvPr id="11" name="StatTop"/>
          <p:cNvSpPr/>
          <p:nvPr/>
        </p:nvSpPr>
        <p:spPr>
          <a:xfrm>
            <a:off x="800000" y="2030000"/>
            <a:ext cx="2270000" cy="320000"/>
          </a:xfrm>
          <a:prstGeom prst="rect">
            <a:avLst/>
          </a:prstGeom>
          <a:noFill/>
          <a:ln/>
        </p:spPr>
        <p:txBody>
          <a:bodyPr wrap="square" lIns="0" tIns="0" rIns="0" bIns="0" rtlCol="0" anchor="ctr"/>
          <a:lstStyle/>
          <a:p>
            <a:pPr marL="0" indent="0" algn="ctr">
              <a:buNone/>
            </a:pPr>
            <a:r>
              <a:rPr lang="en-GB" sz="1200" b="1" spc="150">
                <a:solidFill>
                  <a:srgbClr val="00B0B9"/>
                </a:solidFill>
                <a:latin typeface="Cera Pro"/>
              </a:rPr>
              <a:t>YOU HAVE</a:t>
            </a:r>
          </a:p>
        </p:txBody>
      </p:sp>
      <p:sp>
        <p:nvSpPr>
          <p:cNvPr id="12" name="StatBig"/>
          <p:cNvSpPr/>
          <p:nvPr/>
        </p:nvSpPr>
        <p:spPr>
          <a:xfrm>
            <a:off x="800000" y="2400000"/>
            <a:ext cx="2270000" cy="1000000"/>
          </a:xfrm>
          <a:prstGeom prst="rect">
            <a:avLst/>
          </a:prstGeom>
          <a:noFill/>
          <a:ln/>
        </p:spPr>
        <p:txBody>
          <a:bodyPr wrap="square" lIns="0" tIns="0" rIns="0" bIns="0" rtlCol="0" anchor="ctr"/>
          <a:lstStyle/>
          <a:p>
            <a:pPr marL="0" indent="0" algn="ctr">
              <a:lnSpc>
                <a:spcPct val="88000"/>
              </a:lnSpc>
              <a:buNone/>
            </a:pPr>
            <a:r>
              <a:rPr lang="en-GB" sz="5400" b="1">
                <a:solidFill>
                  <a:srgbClr val="FFFFFF"/>
                </a:solidFill>
                <a:latin typeface="Cera Pro"/>
              </a:rPr>
              <a:t>15</a:t>
            </a:r>
          </a:p>
        </p:txBody>
      </p:sp>
      <p:sp>
        <p:nvSpPr>
          <p:cNvPr id="13" name="StatSub"/>
          <p:cNvSpPr/>
          <p:nvPr/>
        </p:nvSpPr>
        <p:spPr>
          <a:xfrm>
            <a:off x="800000" y="3480000"/>
            <a:ext cx="2270000" cy="700000"/>
          </a:xfrm>
          <a:prstGeom prst="rect">
            <a:avLst/>
          </a:prstGeom>
          <a:noFill/>
          <a:ln/>
        </p:spPr>
        <p:txBody>
          <a:bodyPr wrap="square" lIns="0" tIns="0" rIns="0" bIns="0" rtlCol="0" anchor="t"/>
          <a:lstStyle/>
          <a:p>
            <a:pPr marL="0" indent="0" algn="ctr">
              <a:lnSpc>
                <a:spcPct val="105000"/>
              </a:lnSpc>
              <a:buNone/>
            </a:pPr>
            <a:r>
              <a:rPr lang="en-GB" sz="1150">
                <a:solidFill>
                  <a:srgbClr val="FFFFFF"/>
                </a:solidFill>
                <a:latin typeface="Cera Pro"/>
              </a:rPr>
              <a:t>working days to respond to an access request</a:t>
            </a:r>
          </a:p>
        </p:txBody>
      </p:sp>
      <p:sp>
        <p:nvSpPr>
          <p:cNvPr id="14" name="Bullets"/>
          <p:cNvSpPr/>
          <p:nvPr/>
        </p:nvSpPr>
        <p:spPr>
          <a:xfrm>
            <a:off x="3450000" y="1860000"/>
            <a:ext cx="4900000" cy="2680000"/>
          </a:xfrm>
          <a:prstGeom prst="rect">
            <a:avLst/>
          </a:prstGeom>
          <a:noFill/>
          <a:ln/>
        </p:spPr>
        <p:txBody>
          <a:bodyPr wrap="square" lIns="0" tIns="0" rIns="0" bIns="0" rtlCol="0" anchor="t"/>
          <a:lstStyle/>
          <a:p>
            <a:pPr marL="228600" indent="-228600">
              <a:lnSpc>
                <a:spcPct val="100000"/>
              </a:lnSpc>
              <a:spcAft>
                <a:spcPts val="440"/>
              </a:spcAft>
              <a:buClr>
                <a:srgbClr val="FFFFFF"/>
              </a:buClr>
              <a:buFont typeface="Arial" panose="020B0604020202020204" pitchFamily="34" charset="0"/>
              <a:buChar char="•"/>
            </a:pPr>
            <a:r>
              <a:rPr lang="en-GB" sz="1200">
                <a:solidFill>
                  <a:srgbClr val="FFFFFF"/>
                </a:solidFill>
                <a:latin typeface="Cera Pro"/>
              </a:rPr>
              <a:t>Applies to employers with 21 or more workers, counted across the group</a:t>
            </a:r>
          </a:p>
          <a:p>
            <a:pPr marL="228600" indent="-228600">
              <a:lnSpc>
                <a:spcPct val="100000"/>
              </a:lnSpc>
              <a:spcAft>
                <a:spcPts val="440"/>
              </a:spcAft>
              <a:buClr>
                <a:srgbClr val="FFFFFF"/>
              </a:buClr>
              <a:buFont typeface="Arial" panose="020B0604020202020204" pitchFamily="34" charset="0"/>
              <a:buChar char="•"/>
            </a:pPr>
            <a:r>
              <a:rPr lang="en-GB" sz="1200">
                <a:solidFill>
                  <a:srgbClr val="FFFFFF"/>
                </a:solidFill>
                <a:latin typeface="Cera Pro"/>
              </a:rPr>
              <a:t>No minimum membership or support needed, and the union need not be recognised</a:t>
            </a:r>
          </a:p>
          <a:p>
            <a:pPr marL="228600" indent="-228600">
              <a:lnSpc>
                <a:spcPct val="100000"/>
              </a:lnSpc>
              <a:spcAft>
                <a:spcPts val="440"/>
              </a:spcAft>
              <a:buClr>
                <a:srgbClr val="FFFFFF"/>
              </a:buClr>
              <a:buFont typeface="Arial" panose="020B0604020202020204" pitchFamily="34" charset="0"/>
              <a:buChar char="•"/>
            </a:pPr>
            <a:r>
              <a:rPr lang="en-GB" sz="1200">
                <a:solidFill>
                  <a:srgbClr val="FFFFFF"/>
                </a:solidFill>
                <a:latin typeface="Cera Pro"/>
              </a:rPr>
              <a:t>After your response, 25 working days to negotiate terms, then the union may apply to the CAC</a:t>
            </a:r>
          </a:p>
          <a:p>
            <a:pPr marL="228600" indent="-228600">
              <a:lnSpc>
                <a:spcPct val="100000"/>
              </a:lnSpc>
              <a:spcAft>
                <a:spcPts val="440"/>
              </a:spcAft>
              <a:buClr>
                <a:srgbClr val="FFFFFF"/>
              </a:buClr>
              <a:buFont typeface="Arial" panose="020B0604020202020204" pitchFamily="34" charset="0"/>
              <a:buChar char="•"/>
            </a:pPr>
            <a:r>
              <a:rPr lang="en-GB" sz="1200">
                <a:solidFill>
                  <a:srgbClr val="FFFFFF"/>
                </a:solidFill>
                <a:latin typeface="Cera Pro"/>
              </a:rPr>
              <a:t>The CAC starts from a presumption in favour of access, so outright refusal rarely succeeds</a:t>
            </a:r>
          </a:p>
          <a:p>
            <a:pPr marL="228600" indent="-228600">
              <a:lnSpc>
                <a:spcPct val="100000"/>
              </a:lnSpc>
              <a:spcAft>
                <a:spcPts val="440"/>
              </a:spcAft>
              <a:buClr>
                <a:srgbClr val="FFFFFF"/>
              </a:buClr>
              <a:buFont typeface="Arial" panose="020B0604020202020204" pitchFamily="34" charset="0"/>
              <a:buChar char="•"/>
            </a:pPr>
            <a:r>
              <a:rPr lang="en-GB" sz="1200">
                <a:solidFill>
                  <a:srgbClr val="FFFFFF"/>
                </a:solidFill>
                <a:latin typeface="Cera Pro"/>
              </a:rPr>
              <a:t>Model terms allow access up to once a week, on five working days notice then two</a:t>
            </a:r>
          </a:p>
          <a:p>
            <a:pPr marL="228600" indent="-228600">
              <a:lnSpc>
                <a:spcPct val="100000"/>
              </a:lnSpc>
              <a:spcAft>
                <a:spcPts val="440"/>
              </a:spcAft>
              <a:buClr>
                <a:srgbClr val="FFFFFF"/>
              </a:buClr>
              <a:buFont typeface="Arial" panose="020B0604020202020204" pitchFamily="34" charset="0"/>
              <a:buChar char="•"/>
            </a:pPr>
            <a:r>
              <a:rPr lang="en-GB" sz="1200">
                <a:solidFill>
                  <a:srgbClr val="FFFFFF"/>
                </a:solidFill>
                <a:latin typeface="Cera Pro"/>
              </a:rPr>
              <a:t>Penalties for breaching an access agreement: up to £75,000, then £150,000, then £500,000</a:t>
            </a:r>
          </a:p>
        </p:txBody>
      </p:sp>
      <p:pic>
        <p:nvPicPr>
          <p:cNvPr id="60" name="Icon"/>
          <p:cNvPicPr>
            <a:picLocks noChangeAspect="1"/>
          </p:cNvPicPr>
          <p:nvPr/>
        </p:nvPicPr>
        <p:blipFill>
          <a:blip r:embed="rId4"/>
          <a:stretch>
            <a:fillRect/>
          </a:stretch>
        </p:blipFill>
        <p:spPr>
          <a:xfrm>
            <a:off x="7330000" y="480000"/>
            <a:ext cx="1180000" cy="1180000"/>
          </a:xfrm>
          <a:prstGeom prst="rect">
            <a:avLst/>
          </a:prstGeom>
        </p:spPr>
      </p:pic>
      <p:sp>
        <p:nvSpPr>
          <p:cNvPr id="90" name="FooterBar"/>
          <p:cNvSpPr/>
          <p:nvPr/>
        </p:nvSpPr>
        <p:spPr>
          <a:xfrm>
            <a:off x="0" y="4818888"/>
            <a:ext cx="9144000" cy="320040"/>
          </a:xfrm>
          <a:prstGeom prst="rect">
            <a:avLst/>
          </a:prstGeom>
          <a:solidFill>
            <a:srgbClr val="00148C"/>
          </a:solidFill>
          <a:ln/>
        </p:spPr>
        <p:txBody>
          <a:bodyPr/>
          <a:lstStyle/>
          <a:p>
            <a:endParaRPr lang="en-GB"/>
          </a:p>
        </p:txBody>
      </p:sp>
      <p:sp>
        <p:nvSpPr>
          <p:cNvPr id="91" name="FooterText"/>
          <p:cNvSpPr/>
          <p:nvPr/>
        </p:nvSpPr>
        <p:spPr>
          <a:xfrm>
            <a:off x="0" y="4818888"/>
            <a:ext cx="9144000" cy="320040"/>
          </a:xfrm>
          <a:prstGeom prst="rect">
            <a:avLst/>
          </a:prstGeom>
          <a:noFill/>
          <a:ln/>
        </p:spPr>
        <p:txBody>
          <a:bodyPr wrap="square" lIns="0" tIns="0" rIns="0" bIns="0" rtlCol="0" anchor="ctr"/>
          <a:lstStyle/>
          <a:p>
            <a:pPr marL="0" indent="0" algn="ctr">
              <a:buNone/>
            </a:pPr>
            <a:r>
              <a:rPr lang="en-GB" sz="900">
                <a:solidFill>
                  <a:srgbClr val="FFFFFF"/>
                </a:solidFill>
                <a:latin typeface="Cera Pro"/>
              </a:rPr>
              <a:t>thrivelaw.co.uk  |  enquiries@thrivelaw.co.uk  |  0113 869 8101</a:t>
            </a: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name="2027 Horizon">
    <p:bg>
      <p:bgPr>
        <a:solidFill>
          <a:srgbClr val="00B0B9"/>
        </a:solidFill>
        <a:effectLst/>
      </p:bgPr>
    </p:bg>
    <p:spTree>
      <p:nvGrpSpPr>
        <p:cNvPr id="1" name=""/>
        <p:cNvGrpSpPr/>
        <p:nvPr/>
      </p:nvGrpSpPr>
      <p:grpSpPr>
        <a:xfrm>
          <a:off x="0" y="0"/>
          <a:ext cx="0" cy="0"/>
          <a:chOff x="0" y="0"/>
          <a:chExt cx="0" cy="0"/>
        </a:xfrm>
      </p:grpSpPr>
      <p:pic>
        <p:nvPicPr>
          <p:cNvPr id="200" name="Circle0"/>
          <p:cNvPicPr>
            <a:picLocks noChangeAspect="1"/>
          </p:cNvPicPr>
          <p:nvPr/>
        </p:nvPicPr>
        <p:blipFill>
          <a:blip r:embed="rId3"/>
          <a:stretch>
            <a:fillRect/>
          </a:stretch>
        </p:blipFill>
        <p:spPr>
          <a:xfrm>
            <a:off x="6000000" y="1800000"/>
            <a:ext cx="4200000" cy="4200000"/>
          </a:xfrm>
          <a:prstGeom prst="rect">
            <a:avLst/>
          </a:prstGeom>
        </p:spPr>
      </p:pic>
      <p:pic>
        <p:nvPicPr>
          <p:cNvPr id="201" name="Circle1"/>
          <p:cNvPicPr>
            <a:picLocks noChangeAspect="1"/>
          </p:cNvPicPr>
          <p:nvPr/>
        </p:nvPicPr>
        <p:blipFill>
          <a:blip r:embed="rId3"/>
          <a:stretch>
            <a:fillRect/>
          </a:stretch>
        </p:blipFill>
        <p:spPr>
          <a:xfrm>
            <a:off x="-1500000" y="-1200000"/>
            <a:ext cx="3800000" cy="3800000"/>
          </a:xfrm>
          <a:prstGeom prst="rect">
            <a:avLst/>
          </a:prstGeom>
        </p:spPr>
      </p:pic>
      <p:sp>
        <p:nvSpPr>
          <p:cNvPr id="2" name="AccentBar"/>
          <p:cNvSpPr/>
          <p:nvPr/>
        </p:nvSpPr>
        <p:spPr>
          <a:xfrm>
            <a:off x="0" y="0"/>
            <a:ext cx="411480" cy="5143500"/>
          </a:xfrm>
          <a:prstGeom prst="rect">
            <a:avLst/>
          </a:prstGeom>
          <a:solidFill>
            <a:srgbClr val="00148C"/>
          </a:solidFill>
          <a:ln/>
        </p:spPr>
        <p:txBody>
          <a:bodyPr/>
          <a:lstStyle/>
          <a:p>
            <a:endParaRPr lang="en-GB"/>
          </a:p>
        </p:txBody>
      </p:sp>
      <p:sp>
        <p:nvSpPr>
          <p:cNvPr id="3" name="Eyebrow"/>
          <p:cNvSpPr/>
          <p:nvPr/>
        </p:nvSpPr>
        <p:spPr>
          <a:xfrm>
            <a:off x="685800" y="470000"/>
            <a:ext cx="4600000" cy="360000"/>
          </a:xfrm>
          <a:prstGeom prst="rect">
            <a:avLst/>
          </a:prstGeom>
          <a:noFill/>
          <a:ln/>
        </p:spPr>
        <p:txBody>
          <a:bodyPr wrap="square" lIns="0" tIns="0" rIns="0" bIns="0" rtlCol="0" anchor="ctr"/>
          <a:lstStyle/>
          <a:p>
            <a:pPr marL="0" indent="0">
              <a:buNone/>
            </a:pPr>
            <a:r>
              <a:rPr lang="en-GB" sz="1500" b="1" spc="200">
                <a:solidFill>
                  <a:srgbClr val="00148C"/>
                </a:solidFill>
                <a:latin typeface="Cera Pro"/>
              </a:rPr>
              <a:t>LOOKING AHEAD</a:t>
            </a:r>
          </a:p>
        </p:txBody>
      </p:sp>
      <p:sp>
        <p:nvSpPr>
          <p:cNvPr id="4" name="Heading"/>
          <p:cNvSpPr/>
          <p:nvPr/>
        </p:nvSpPr>
        <p:spPr>
          <a:xfrm>
            <a:off x="689787" y="480000"/>
            <a:ext cx="6480000" cy="1060000"/>
          </a:xfrm>
          <a:prstGeom prst="rect">
            <a:avLst/>
          </a:prstGeom>
          <a:noFill/>
          <a:ln/>
        </p:spPr>
        <p:txBody>
          <a:bodyPr wrap="square" lIns="0" tIns="0" rIns="0" bIns="0" rtlCol="0" anchor="ctr"/>
          <a:lstStyle/>
          <a:p>
            <a:pPr marL="0" indent="0">
              <a:lnSpc>
                <a:spcPct val="90000"/>
              </a:lnSpc>
              <a:buNone/>
            </a:pPr>
            <a:r>
              <a:rPr lang="en-GB" sz="2500" b="1">
                <a:solidFill>
                  <a:srgbClr val="FFFFFF"/>
                </a:solidFill>
                <a:latin typeface="Cera Pro"/>
              </a:rPr>
              <a:t>January 2027 is closer than it feels</a:t>
            </a:r>
          </a:p>
        </p:txBody>
      </p:sp>
      <p:sp>
        <p:nvSpPr>
          <p:cNvPr id="5" name="Bullets"/>
          <p:cNvSpPr/>
          <p:nvPr/>
        </p:nvSpPr>
        <p:spPr>
          <a:xfrm>
            <a:off x="634000" y="1366656"/>
            <a:ext cx="7350000" cy="2590000"/>
          </a:xfrm>
          <a:prstGeom prst="rect">
            <a:avLst/>
          </a:prstGeom>
          <a:noFill/>
          <a:ln/>
        </p:spPr>
        <p:txBody>
          <a:bodyPr wrap="square" lIns="0" tIns="0" rIns="0" bIns="0" rtlCol="0" anchor="t"/>
          <a:lstStyle/>
          <a:p>
            <a:pPr marL="228600" indent="-228600">
              <a:lnSpc>
                <a:spcPct val="100000"/>
              </a:lnSpc>
              <a:spcAft>
                <a:spcPts val="440"/>
              </a:spcAft>
              <a:buClr>
                <a:srgbClr val="FFFFFF"/>
              </a:buClr>
              <a:buFont typeface="Arial" panose="020B0604020202020204" pitchFamily="34" charset="0"/>
              <a:buChar char="•"/>
            </a:pPr>
            <a:endParaRPr lang="en-GB" sz="1400">
              <a:solidFill>
                <a:srgbClr val="FFFFFF"/>
              </a:solidFill>
              <a:latin typeface="Cera Pro"/>
            </a:endParaRPr>
          </a:p>
          <a:p>
            <a:pPr marL="228600" indent="-228600">
              <a:lnSpc>
                <a:spcPct val="100000"/>
              </a:lnSpc>
              <a:spcAft>
                <a:spcPts val="440"/>
              </a:spcAft>
              <a:buClr>
                <a:srgbClr val="FFFFFF"/>
              </a:buClr>
              <a:buFont typeface="Arial" panose="020B0604020202020204" pitchFamily="34" charset="0"/>
              <a:buChar char="•"/>
            </a:pPr>
            <a:r>
              <a:rPr lang="en-GB" sz="1400">
                <a:solidFill>
                  <a:srgbClr val="FFFFFF"/>
                </a:solidFill>
                <a:latin typeface="Cera Pro"/>
              </a:rPr>
              <a:t>From 1 January 2027 the unfair dismissal qualifying period falls from </a:t>
            </a:r>
            <a:r>
              <a:rPr lang="en-GB" sz="1400" b="1">
                <a:solidFill>
                  <a:srgbClr val="FFFFFF"/>
                </a:solidFill>
                <a:latin typeface="Cera Pro"/>
              </a:rPr>
              <a:t>two years to six months</a:t>
            </a:r>
            <a:r>
              <a:rPr lang="en-GB" sz="1400">
                <a:solidFill>
                  <a:srgbClr val="FFFFFF"/>
                </a:solidFill>
                <a:latin typeface="Cera Pro"/>
              </a:rPr>
              <a:t>, for dismissals from that date</a:t>
            </a:r>
          </a:p>
          <a:p>
            <a:pPr marL="228600" indent="-228600">
              <a:lnSpc>
                <a:spcPct val="100000"/>
              </a:lnSpc>
              <a:spcAft>
                <a:spcPts val="440"/>
              </a:spcAft>
              <a:buClr>
                <a:srgbClr val="FFFFFF"/>
              </a:buClr>
              <a:buFont typeface="Arial" panose="020B0604020202020204" pitchFamily="34" charset="0"/>
              <a:buChar char="•"/>
            </a:pPr>
            <a:endParaRPr lang="en-GB" sz="1400">
              <a:solidFill>
                <a:srgbClr val="FFFFFF"/>
              </a:solidFill>
              <a:latin typeface="Cera Pro"/>
            </a:endParaRPr>
          </a:p>
          <a:p>
            <a:pPr marL="228600" indent="-228600">
              <a:lnSpc>
                <a:spcPct val="100000"/>
              </a:lnSpc>
              <a:spcAft>
                <a:spcPts val="440"/>
              </a:spcAft>
              <a:buClr>
                <a:srgbClr val="FFFFFF"/>
              </a:buClr>
              <a:buFont typeface="Arial" panose="020B0604020202020204" pitchFamily="34" charset="0"/>
              <a:buChar char="•"/>
            </a:pPr>
            <a:r>
              <a:rPr lang="en-GB" sz="1400">
                <a:solidFill>
                  <a:srgbClr val="FFFFFF"/>
                </a:solidFill>
                <a:latin typeface="Cera Pro"/>
              </a:rPr>
              <a:t>The compensatory award for </a:t>
            </a:r>
            <a:r>
              <a:rPr lang="en-GB" sz="1400" b="1">
                <a:solidFill>
                  <a:srgbClr val="FFFFFF"/>
                </a:solidFill>
                <a:latin typeface="Cera Pro"/>
              </a:rPr>
              <a:t>unfair dismissal will be uncapped, </a:t>
            </a:r>
            <a:r>
              <a:rPr lang="en-GB" sz="1400">
                <a:solidFill>
                  <a:srgbClr val="FFFFFF"/>
                </a:solidFill>
                <a:latin typeface="Cera Pro"/>
              </a:rPr>
              <a:t>it is vital to understand that this is applying to the employees you’re hiring NOW.</a:t>
            </a:r>
          </a:p>
          <a:p>
            <a:pPr marL="228600" indent="-228600">
              <a:lnSpc>
                <a:spcPct val="100000"/>
              </a:lnSpc>
              <a:spcAft>
                <a:spcPts val="440"/>
              </a:spcAft>
              <a:buClr>
                <a:srgbClr val="FFFFFF"/>
              </a:buClr>
              <a:buFont typeface="Arial" panose="020B0604020202020204" pitchFamily="34" charset="0"/>
              <a:buChar char="•"/>
            </a:pPr>
            <a:endParaRPr lang="en-GB" sz="1400">
              <a:solidFill>
                <a:srgbClr val="FFFFFF"/>
              </a:solidFill>
              <a:latin typeface="Cera Pro"/>
            </a:endParaRPr>
          </a:p>
          <a:p>
            <a:pPr marL="228600" indent="-228600">
              <a:lnSpc>
                <a:spcPct val="100000"/>
              </a:lnSpc>
              <a:spcAft>
                <a:spcPts val="440"/>
              </a:spcAft>
              <a:buClr>
                <a:srgbClr val="FFFFFF"/>
              </a:buClr>
              <a:buFont typeface="Arial" panose="020B0604020202020204" pitchFamily="34" charset="0"/>
              <a:buChar char="•"/>
            </a:pPr>
            <a:r>
              <a:rPr lang="en-GB" sz="1400">
                <a:solidFill>
                  <a:srgbClr val="FFFFFF"/>
                </a:solidFill>
                <a:latin typeface="Cera Pro"/>
              </a:rPr>
              <a:t>Fire and rehire protections also take effect in January 2027</a:t>
            </a:r>
          </a:p>
          <a:p>
            <a:pPr marL="228600" indent="-228600">
              <a:lnSpc>
                <a:spcPct val="100000"/>
              </a:lnSpc>
              <a:spcAft>
                <a:spcPts val="440"/>
              </a:spcAft>
              <a:buClr>
                <a:srgbClr val="FFFFFF"/>
              </a:buClr>
              <a:buFont typeface="Arial" panose="020B0604020202020204" pitchFamily="34" charset="0"/>
              <a:buChar char="•"/>
            </a:pPr>
            <a:endParaRPr lang="en-GB" sz="1300">
              <a:solidFill>
                <a:srgbClr val="FFFFFF"/>
              </a:solidFill>
              <a:latin typeface="Cera Pro"/>
            </a:endParaRPr>
          </a:p>
          <a:p>
            <a:pPr marL="228600" indent="-228600">
              <a:lnSpc>
                <a:spcPct val="100000"/>
              </a:lnSpc>
              <a:spcAft>
                <a:spcPts val="440"/>
              </a:spcAft>
              <a:buClr>
                <a:srgbClr val="FFFFFF"/>
              </a:buClr>
              <a:buFont typeface="Arial" panose="020B0604020202020204" pitchFamily="34" charset="0"/>
              <a:buChar char="•"/>
            </a:pPr>
            <a:endParaRPr lang="en-GB" sz="1300">
              <a:solidFill>
                <a:srgbClr val="FFFFFF"/>
              </a:solidFill>
              <a:latin typeface="Cera Pro"/>
            </a:endParaRPr>
          </a:p>
        </p:txBody>
      </p:sp>
      <p:pic>
        <p:nvPicPr>
          <p:cNvPr id="60" name="Icon"/>
          <p:cNvPicPr>
            <a:picLocks noChangeAspect="1"/>
          </p:cNvPicPr>
          <p:nvPr/>
        </p:nvPicPr>
        <p:blipFill>
          <a:blip r:embed="rId4"/>
          <a:stretch>
            <a:fillRect/>
          </a:stretch>
        </p:blipFill>
        <p:spPr>
          <a:xfrm>
            <a:off x="7330000" y="480000"/>
            <a:ext cx="1180000" cy="1180000"/>
          </a:xfrm>
          <a:prstGeom prst="rect">
            <a:avLst/>
          </a:prstGeom>
        </p:spPr>
      </p:pic>
      <p:sp>
        <p:nvSpPr>
          <p:cNvPr id="90" name="FooterBar"/>
          <p:cNvSpPr/>
          <p:nvPr/>
        </p:nvSpPr>
        <p:spPr>
          <a:xfrm>
            <a:off x="0" y="4818888"/>
            <a:ext cx="9144000" cy="320040"/>
          </a:xfrm>
          <a:prstGeom prst="rect">
            <a:avLst/>
          </a:prstGeom>
          <a:solidFill>
            <a:srgbClr val="00148C"/>
          </a:solidFill>
          <a:ln/>
        </p:spPr>
        <p:txBody>
          <a:bodyPr/>
          <a:lstStyle/>
          <a:p>
            <a:endParaRPr lang="en-GB"/>
          </a:p>
        </p:txBody>
      </p:sp>
      <p:sp>
        <p:nvSpPr>
          <p:cNvPr id="91" name="FooterText"/>
          <p:cNvSpPr/>
          <p:nvPr/>
        </p:nvSpPr>
        <p:spPr>
          <a:xfrm>
            <a:off x="0" y="4818888"/>
            <a:ext cx="9144000" cy="320040"/>
          </a:xfrm>
          <a:prstGeom prst="rect">
            <a:avLst/>
          </a:prstGeom>
          <a:noFill/>
          <a:ln/>
        </p:spPr>
        <p:txBody>
          <a:bodyPr wrap="square" lIns="0" tIns="0" rIns="0" bIns="0" rtlCol="0" anchor="ctr"/>
          <a:lstStyle/>
          <a:p>
            <a:pPr marL="0" indent="0" algn="ctr">
              <a:buNone/>
            </a:pPr>
            <a:r>
              <a:rPr lang="en-GB" sz="900">
                <a:solidFill>
                  <a:srgbClr val="FFFFFF"/>
                </a:solidFill>
                <a:latin typeface="Cera Pro"/>
              </a:rPr>
              <a:t>thrivelaw.co.uk  |  enquiries@thrivelaw.co.uk  |  0113 869 8101</a:t>
            </a: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name="Action Plan">
    <p:bg>
      <p:bgPr>
        <a:solidFill>
          <a:srgbClr val="00B0B9"/>
        </a:solidFill>
        <a:effectLst/>
      </p:bgPr>
    </p:bg>
    <p:spTree>
      <p:nvGrpSpPr>
        <p:cNvPr id="1" name=""/>
        <p:cNvGrpSpPr/>
        <p:nvPr/>
      </p:nvGrpSpPr>
      <p:grpSpPr>
        <a:xfrm>
          <a:off x="0" y="0"/>
          <a:ext cx="0" cy="0"/>
          <a:chOff x="0" y="0"/>
          <a:chExt cx="0" cy="0"/>
        </a:xfrm>
      </p:grpSpPr>
      <p:pic>
        <p:nvPicPr>
          <p:cNvPr id="200" name="Circle0"/>
          <p:cNvPicPr>
            <a:picLocks noChangeAspect="1"/>
          </p:cNvPicPr>
          <p:nvPr/>
        </p:nvPicPr>
        <p:blipFill>
          <a:blip r:embed="rId3"/>
          <a:stretch>
            <a:fillRect/>
          </a:stretch>
        </p:blipFill>
        <p:spPr>
          <a:xfrm>
            <a:off x="-1100000" y="2400000"/>
            <a:ext cx="3900000" cy="3900000"/>
          </a:xfrm>
          <a:prstGeom prst="rect">
            <a:avLst/>
          </a:prstGeom>
        </p:spPr>
      </p:pic>
      <p:pic>
        <p:nvPicPr>
          <p:cNvPr id="201" name="Circle1"/>
          <p:cNvPicPr>
            <a:picLocks noChangeAspect="1"/>
          </p:cNvPicPr>
          <p:nvPr/>
        </p:nvPicPr>
        <p:blipFill>
          <a:blip r:embed="rId3"/>
          <a:stretch>
            <a:fillRect/>
          </a:stretch>
        </p:blipFill>
        <p:spPr>
          <a:xfrm>
            <a:off x="6600000" y="-1500000"/>
            <a:ext cx="4400000" cy="4400000"/>
          </a:xfrm>
          <a:prstGeom prst="rect">
            <a:avLst/>
          </a:prstGeom>
        </p:spPr>
      </p:pic>
      <p:sp>
        <p:nvSpPr>
          <p:cNvPr id="2" name="AccentBar"/>
          <p:cNvSpPr/>
          <p:nvPr/>
        </p:nvSpPr>
        <p:spPr>
          <a:xfrm>
            <a:off x="0" y="0"/>
            <a:ext cx="411480" cy="5143500"/>
          </a:xfrm>
          <a:prstGeom prst="rect">
            <a:avLst/>
          </a:prstGeom>
          <a:solidFill>
            <a:srgbClr val="00148C"/>
          </a:solidFill>
          <a:ln/>
        </p:spPr>
        <p:txBody>
          <a:bodyPr/>
          <a:lstStyle/>
          <a:p>
            <a:endParaRPr lang="en-GB"/>
          </a:p>
        </p:txBody>
      </p:sp>
      <p:sp>
        <p:nvSpPr>
          <p:cNvPr id="3" name="Eyebrow"/>
          <p:cNvSpPr/>
          <p:nvPr/>
        </p:nvSpPr>
        <p:spPr>
          <a:xfrm>
            <a:off x="685800" y="470000"/>
            <a:ext cx="4600000" cy="360000"/>
          </a:xfrm>
          <a:prstGeom prst="rect">
            <a:avLst/>
          </a:prstGeom>
          <a:noFill/>
          <a:ln/>
        </p:spPr>
        <p:txBody>
          <a:bodyPr wrap="square" lIns="0" tIns="0" rIns="0" bIns="0" rtlCol="0" anchor="ctr"/>
          <a:lstStyle/>
          <a:p>
            <a:pPr marL="0" indent="0">
              <a:buNone/>
            </a:pPr>
            <a:r>
              <a:rPr lang="en-GB" sz="1500" b="1" spc="200">
                <a:solidFill>
                  <a:srgbClr val="00148C"/>
                </a:solidFill>
                <a:latin typeface="Cera Pro"/>
              </a:rPr>
              <a:t>BEFORE 30 OCTOBER</a:t>
            </a:r>
          </a:p>
        </p:txBody>
      </p:sp>
      <p:sp>
        <p:nvSpPr>
          <p:cNvPr id="4" name="Heading"/>
          <p:cNvSpPr/>
          <p:nvPr/>
        </p:nvSpPr>
        <p:spPr>
          <a:xfrm>
            <a:off x="685800" y="850000"/>
            <a:ext cx="6480000" cy="760000"/>
          </a:xfrm>
          <a:prstGeom prst="rect">
            <a:avLst/>
          </a:prstGeom>
          <a:noFill/>
          <a:ln/>
        </p:spPr>
        <p:txBody>
          <a:bodyPr wrap="square" lIns="0" tIns="0" rIns="0" bIns="0" rtlCol="0" anchor="ctr"/>
          <a:lstStyle/>
          <a:p>
            <a:pPr marL="0" indent="0">
              <a:lnSpc>
                <a:spcPct val="90000"/>
              </a:lnSpc>
              <a:buNone/>
            </a:pPr>
            <a:r>
              <a:rPr lang="en-GB" sz="2800" b="1">
                <a:solidFill>
                  <a:srgbClr val="FFFFFF"/>
                </a:solidFill>
                <a:latin typeface="Cera Pro"/>
              </a:rPr>
              <a:t>Your six point plan</a:t>
            </a:r>
          </a:p>
        </p:txBody>
      </p:sp>
      <p:sp>
        <p:nvSpPr>
          <p:cNvPr id="20" name="Num0"/>
          <p:cNvSpPr/>
          <p:nvPr/>
        </p:nvSpPr>
        <p:spPr>
          <a:xfrm>
            <a:off x="685800" y="1800000"/>
            <a:ext cx="500000" cy="500000"/>
          </a:xfrm>
          <a:prstGeom prst="roundRect">
            <a:avLst>
              <a:gd name="adj" fmla="val 50000"/>
            </a:avLst>
          </a:prstGeom>
          <a:solidFill>
            <a:srgbClr val="00148C"/>
          </a:solidFill>
          <a:ln/>
        </p:spPr>
        <p:txBody>
          <a:bodyPr/>
          <a:lstStyle/>
          <a:p>
            <a:endParaRPr lang="en-GB"/>
          </a:p>
        </p:txBody>
      </p:sp>
      <p:sp>
        <p:nvSpPr>
          <p:cNvPr id="21" name="NumT0"/>
          <p:cNvSpPr/>
          <p:nvPr/>
        </p:nvSpPr>
        <p:spPr>
          <a:xfrm>
            <a:off x="685800" y="1800000"/>
            <a:ext cx="500000" cy="500000"/>
          </a:xfrm>
          <a:prstGeom prst="rect">
            <a:avLst/>
          </a:prstGeom>
          <a:noFill/>
          <a:ln/>
        </p:spPr>
        <p:txBody>
          <a:bodyPr wrap="square" lIns="0" tIns="0" rIns="0" bIns="0" rtlCol="0" anchor="ctr"/>
          <a:lstStyle/>
          <a:p>
            <a:pPr marL="0" indent="0" algn="ctr">
              <a:buNone/>
            </a:pPr>
            <a:r>
              <a:rPr lang="en-GB" sz="1900" b="1">
                <a:solidFill>
                  <a:srgbClr val="FFFFFF"/>
                </a:solidFill>
                <a:latin typeface="Cera Pro"/>
              </a:rPr>
              <a:t>1</a:t>
            </a:r>
          </a:p>
        </p:txBody>
      </p:sp>
      <p:sp>
        <p:nvSpPr>
          <p:cNvPr id="22" name="ActT0"/>
          <p:cNvSpPr/>
          <p:nvPr/>
        </p:nvSpPr>
        <p:spPr>
          <a:xfrm>
            <a:off x="1325800" y="1820000"/>
            <a:ext cx="3100000" cy="320000"/>
          </a:xfrm>
          <a:prstGeom prst="rect">
            <a:avLst/>
          </a:prstGeom>
          <a:noFill/>
          <a:ln/>
        </p:spPr>
        <p:txBody>
          <a:bodyPr wrap="square" lIns="0" tIns="0" rIns="0" bIns="0" rtlCol="0" anchor="t"/>
          <a:lstStyle/>
          <a:p>
            <a:pPr marL="0" indent="0">
              <a:lnSpc>
                <a:spcPct val="90000"/>
              </a:lnSpc>
              <a:buNone/>
            </a:pPr>
            <a:r>
              <a:rPr lang="en-GB" sz="1300" b="1">
                <a:solidFill>
                  <a:srgbClr val="FFFFFF"/>
                </a:solidFill>
                <a:latin typeface="Cera Pro"/>
              </a:rPr>
              <a:t>Diarise and brief</a:t>
            </a:r>
          </a:p>
        </p:txBody>
      </p:sp>
      <p:sp>
        <p:nvSpPr>
          <p:cNvPr id="23" name="ActB0"/>
          <p:cNvSpPr/>
          <p:nvPr/>
        </p:nvSpPr>
        <p:spPr>
          <a:xfrm>
            <a:off x="1325800" y="2155000"/>
            <a:ext cx="3100000" cy="520000"/>
          </a:xfrm>
          <a:prstGeom prst="rect">
            <a:avLst/>
          </a:prstGeom>
          <a:noFill/>
          <a:ln/>
        </p:spPr>
        <p:txBody>
          <a:bodyPr wrap="square" lIns="0" tIns="0" rIns="0" bIns="0" rtlCol="0" anchor="t"/>
          <a:lstStyle/>
          <a:p>
            <a:pPr marL="0" indent="0">
              <a:lnSpc>
                <a:spcPct val="102000"/>
              </a:lnSpc>
              <a:buNone/>
            </a:pPr>
            <a:r>
              <a:rPr lang="en-GB" sz="1050">
                <a:solidFill>
                  <a:srgbClr val="FFFFFF"/>
                </a:solidFill>
                <a:latin typeface="Cera Pro"/>
              </a:rPr>
              <a:t>Put 1 and 30 October in front of your leadership team now, with a named owner for each change.</a:t>
            </a:r>
          </a:p>
        </p:txBody>
      </p:sp>
      <p:sp>
        <p:nvSpPr>
          <p:cNvPr id="24" name="Num1"/>
          <p:cNvSpPr/>
          <p:nvPr/>
        </p:nvSpPr>
        <p:spPr>
          <a:xfrm>
            <a:off x="685800" y="2760000"/>
            <a:ext cx="500000" cy="500000"/>
          </a:xfrm>
          <a:prstGeom prst="roundRect">
            <a:avLst>
              <a:gd name="adj" fmla="val 50000"/>
            </a:avLst>
          </a:prstGeom>
          <a:solidFill>
            <a:srgbClr val="00148C"/>
          </a:solidFill>
          <a:ln/>
        </p:spPr>
        <p:txBody>
          <a:bodyPr/>
          <a:lstStyle/>
          <a:p>
            <a:endParaRPr lang="en-GB"/>
          </a:p>
        </p:txBody>
      </p:sp>
      <p:sp>
        <p:nvSpPr>
          <p:cNvPr id="25" name="NumT1"/>
          <p:cNvSpPr/>
          <p:nvPr/>
        </p:nvSpPr>
        <p:spPr>
          <a:xfrm>
            <a:off x="685800" y="2760000"/>
            <a:ext cx="500000" cy="500000"/>
          </a:xfrm>
          <a:prstGeom prst="rect">
            <a:avLst/>
          </a:prstGeom>
          <a:noFill/>
          <a:ln/>
        </p:spPr>
        <p:txBody>
          <a:bodyPr wrap="square" lIns="0" tIns="0" rIns="0" bIns="0" rtlCol="0" anchor="ctr"/>
          <a:lstStyle/>
          <a:p>
            <a:pPr marL="0" indent="0" algn="ctr">
              <a:buNone/>
            </a:pPr>
            <a:r>
              <a:rPr lang="en-GB" sz="1900" b="1">
                <a:solidFill>
                  <a:srgbClr val="FFFFFF"/>
                </a:solidFill>
                <a:latin typeface="Cera Pro"/>
              </a:rPr>
              <a:t>2</a:t>
            </a:r>
          </a:p>
        </p:txBody>
      </p:sp>
      <p:sp>
        <p:nvSpPr>
          <p:cNvPr id="26" name="ActT1"/>
          <p:cNvSpPr/>
          <p:nvPr/>
        </p:nvSpPr>
        <p:spPr>
          <a:xfrm>
            <a:off x="1325800" y="2780000"/>
            <a:ext cx="3100000" cy="320000"/>
          </a:xfrm>
          <a:prstGeom prst="rect">
            <a:avLst/>
          </a:prstGeom>
          <a:noFill/>
          <a:ln/>
        </p:spPr>
        <p:txBody>
          <a:bodyPr wrap="square" lIns="0" tIns="0" rIns="0" bIns="0" rtlCol="0" anchor="t"/>
          <a:lstStyle/>
          <a:p>
            <a:pPr>
              <a:lnSpc>
                <a:spcPct val="90000"/>
              </a:lnSpc>
            </a:pPr>
            <a:r>
              <a:rPr lang="en-GB" sz="1300" b="1">
                <a:solidFill>
                  <a:srgbClr val="FFFFFF"/>
                </a:solidFill>
              </a:rPr>
              <a:t>Sexual </a:t>
            </a:r>
            <a:r>
              <a:rPr lang="en-GB" sz="1300" b="1" err="1">
                <a:solidFill>
                  <a:srgbClr val="FFFFFF"/>
                </a:solidFill>
              </a:rPr>
              <a:t>Harrassment</a:t>
            </a:r>
            <a:r>
              <a:rPr lang="en-GB" sz="1300" b="1">
                <a:solidFill>
                  <a:srgbClr val="FFFFFF"/>
                </a:solidFill>
              </a:rPr>
              <a:t> Risk Assessments</a:t>
            </a:r>
            <a:endParaRPr lang="en-US"/>
          </a:p>
        </p:txBody>
      </p:sp>
      <p:sp>
        <p:nvSpPr>
          <p:cNvPr id="27" name="ActB1"/>
          <p:cNvSpPr/>
          <p:nvPr/>
        </p:nvSpPr>
        <p:spPr>
          <a:xfrm>
            <a:off x="1325800" y="3115000"/>
            <a:ext cx="3100000" cy="520000"/>
          </a:xfrm>
          <a:prstGeom prst="rect">
            <a:avLst/>
          </a:prstGeom>
          <a:noFill/>
          <a:ln/>
        </p:spPr>
        <p:txBody>
          <a:bodyPr wrap="square" lIns="0" tIns="0" rIns="0" bIns="0" rtlCol="0" anchor="t"/>
          <a:lstStyle/>
          <a:p>
            <a:pPr>
              <a:lnSpc>
                <a:spcPct val="102000"/>
              </a:lnSpc>
            </a:pPr>
            <a:r>
              <a:rPr lang="en-GB" sz="1050">
                <a:solidFill>
                  <a:srgbClr val="FFFFFF"/>
                </a:solidFill>
                <a:latin typeface="Cera Pro"/>
              </a:rPr>
              <a:t>Document it by role and by site, then update the policy to cover third parties. These are all things we can help with at Thrive!</a:t>
            </a:r>
            <a:endParaRPr lang="en-GB" sz="1050">
              <a:solidFill>
                <a:srgbClr val="FFFFFF"/>
              </a:solidFill>
              <a:latin typeface="Cera Pro"/>
              <a:ea typeface="Cera Pro"/>
            </a:endParaRPr>
          </a:p>
        </p:txBody>
      </p:sp>
      <p:sp>
        <p:nvSpPr>
          <p:cNvPr id="28" name="Num2"/>
          <p:cNvSpPr/>
          <p:nvPr/>
        </p:nvSpPr>
        <p:spPr>
          <a:xfrm>
            <a:off x="685800" y="3720000"/>
            <a:ext cx="500000" cy="500000"/>
          </a:xfrm>
          <a:prstGeom prst="roundRect">
            <a:avLst>
              <a:gd name="adj" fmla="val 50000"/>
            </a:avLst>
          </a:prstGeom>
          <a:solidFill>
            <a:srgbClr val="00148C"/>
          </a:solidFill>
          <a:ln/>
        </p:spPr>
        <p:txBody>
          <a:bodyPr/>
          <a:lstStyle/>
          <a:p>
            <a:endParaRPr lang="en-GB"/>
          </a:p>
        </p:txBody>
      </p:sp>
      <p:sp>
        <p:nvSpPr>
          <p:cNvPr id="29" name="NumT2"/>
          <p:cNvSpPr/>
          <p:nvPr/>
        </p:nvSpPr>
        <p:spPr>
          <a:xfrm>
            <a:off x="685800" y="3720000"/>
            <a:ext cx="500000" cy="500000"/>
          </a:xfrm>
          <a:prstGeom prst="rect">
            <a:avLst/>
          </a:prstGeom>
          <a:noFill/>
          <a:ln/>
        </p:spPr>
        <p:txBody>
          <a:bodyPr wrap="square" lIns="0" tIns="0" rIns="0" bIns="0" rtlCol="0" anchor="ctr"/>
          <a:lstStyle/>
          <a:p>
            <a:pPr marL="0" indent="0" algn="ctr">
              <a:buNone/>
            </a:pPr>
            <a:r>
              <a:rPr lang="en-GB" sz="1900" b="1">
                <a:solidFill>
                  <a:srgbClr val="FFFFFF"/>
                </a:solidFill>
                <a:latin typeface="Cera Pro"/>
              </a:rPr>
              <a:t>3</a:t>
            </a:r>
          </a:p>
        </p:txBody>
      </p:sp>
      <p:sp>
        <p:nvSpPr>
          <p:cNvPr id="30" name="ActT2"/>
          <p:cNvSpPr/>
          <p:nvPr/>
        </p:nvSpPr>
        <p:spPr>
          <a:xfrm>
            <a:off x="1325800" y="3740000"/>
            <a:ext cx="3100000" cy="320000"/>
          </a:xfrm>
          <a:prstGeom prst="rect">
            <a:avLst/>
          </a:prstGeom>
          <a:noFill/>
          <a:ln/>
        </p:spPr>
        <p:txBody>
          <a:bodyPr wrap="square" lIns="0" tIns="0" rIns="0" bIns="0" rtlCol="0" anchor="t"/>
          <a:lstStyle/>
          <a:p>
            <a:pPr marL="0" indent="0">
              <a:lnSpc>
                <a:spcPct val="90000"/>
              </a:lnSpc>
              <a:buNone/>
            </a:pPr>
            <a:r>
              <a:rPr lang="en-GB" sz="1300" b="1">
                <a:solidFill>
                  <a:srgbClr val="FFFFFF"/>
                </a:solidFill>
                <a:latin typeface="Cera Pro"/>
              </a:rPr>
              <a:t>Book the training</a:t>
            </a:r>
          </a:p>
        </p:txBody>
      </p:sp>
      <p:sp>
        <p:nvSpPr>
          <p:cNvPr id="31" name="ActB2"/>
          <p:cNvSpPr/>
          <p:nvPr/>
        </p:nvSpPr>
        <p:spPr>
          <a:xfrm>
            <a:off x="1325800" y="4075000"/>
            <a:ext cx="3100000" cy="520000"/>
          </a:xfrm>
          <a:prstGeom prst="rect">
            <a:avLst/>
          </a:prstGeom>
          <a:noFill/>
          <a:ln/>
        </p:spPr>
        <p:txBody>
          <a:bodyPr wrap="square" lIns="0" tIns="0" rIns="0" bIns="0" rtlCol="0" anchor="t"/>
          <a:lstStyle/>
          <a:p>
            <a:pPr marL="0" indent="0">
              <a:lnSpc>
                <a:spcPct val="102000"/>
              </a:lnSpc>
              <a:buNone/>
            </a:pPr>
            <a:r>
              <a:rPr lang="en-GB" sz="1050">
                <a:solidFill>
                  <a:srgbClr val="FFFFFF"/>
                </a:solidFill>
                <a:latin typeface="Cera Pro"/>
              </a:rPr>
              <a:t>Managers first. Get it in diaries for September, not the week before it takes effect.</a:t>
            </a:r>
          </a:p>
        </p:txBody>
      </p:sp>
      <p:sp>
        <p:nvSpPr>
          <p:cNvPr id="32" name="Num3"/>
          <p:cNvSpPr/>
          <p:nvPr/>
        </p:nvSpPr>
        <p:spPr>
          <a:xfrm>
            <a:off x="4620000" y="1800000"/>
            <a:ext cx="500000" cy="500000"/>
          </a:xfrm>
          <a:prstGeom prst="roundRect">
            <a:avLst>
              <a:gd name="adj" fmla="val 50000"/>
            </a:avLst>
          </a:prstGeom>
          <a:solidFill>
            <a:srgbClr val="00148C"/>
          </a:solidFill>
          <a:ln/>
        </p:spPr>
        <p:txBody>
          <a:bodyPr/>
          <a:lstStyle/>
          <a:p>
            <a:endParaRPr lang="en-GB"/>
          </a:p>
        </p:txBody>
      </p:sp>
      <p:sp>
        <p:nvSpPr>
          <p:cNvPr id="33" name="NumT3"/>
          <p:cNvSpPr/>
          <p:nvPr/>
        </p:nvSpPr>
        <p:spPr>
          <a:xfrm>
            <a:off x="4620000" y="1800000"/>
            <a:ext cx="500000" cy="500000"/>
          </a:xfrm>
          <a:prstGeom prst="rect">
            <a:avLst/>
          </a:prstGeom>
          <a:noFill/>
          <a:ln/>
        </p:spPr>
        <p:txBody>
          <a:bodyPr wrap="square" lIns="0" tIns="0" rIns="0" bIns="0" rtlCol="0" anchor="ctr"/>
          <a:lstStyle/>
          <a:p>
            <a:pPr marL="0" indent="0" algn="ctr">
              <a:buNone/>
            </a:pPr>
            <a:r>
              <a:rPr lang="en-GB" sz="1900" b="1">
                <a:solidFill>
                  <a:srgbClr val="FFFFFF"/>
                </a:solidFill>
                <a:latin typeface="Cera Pro"/>
              </a:rPr>
              <a:t>4</a:t>
            </a:r>
          </a:p>
        </p:txBody>
      </p:sp>
      <p:sp>
        <p:nvSpPr>
          <p:cNvPr id="34" name="ActT3"/>
          <p:cNvSpPr/>
          <p:nvPr/>
        </p:nvSpPr>
        <p:spPr>
          <a:xfrm>
            <a:off x="5260000" y="1820000"/>
            <a:ext cx="3100000" cy="320000"/>
          </a:xfrm>
          <a:prstGeom prst="rect">
            <a:avLst/>
          </a:prstGeom>
          <a:noFill/>
          <a:ln/>
        </p:spPr>
        <p:txBody>
          <a:bodyPr wrap="square" lIns="0" tIns="0" rIns="0" bIns="0" rtlCol="0" anchor="t"/>
          <a:lstStyle/>
          <a:p>
            <a:pPr marL="0" indent="0">
              <a:lnSpc>
                <a:spcPct val="90000"/>
              </a:lnSpc>
              <a:buNone/>
            </a:pPr>
            <a:r>
              <a:rPr lang="en-GB" sz="1300" b="1">
                <a:solidFill>
                  <a:srgbClr val="FFFFFF"/>
                </a:solidFill>
                <a:latin typeface="Cera Pro"/>
              </a:rPr>
              <a:t>Draft the union statement</a:t>
            </a:r>
          </a:p>
        </p:txBody>
      </p:sp>
      <p:sp>
        <p:nvSpPr>
          <p:cNvPr id="35" name="ActB3"/>
          <p:cNvSpPr/>
          <p:nvPr/>
        </p:nvSpPr>
        <p:spPr>
          <a:xfrm>
            <a:off x="5260000" y="2155000"/>
            <a:ext cx="3100000" cy="520000"/>
          </a:xfrm>
          <a:prstGeom prst="rect">
            <a:avLst/>
          </a:prstGeom>
          <a:noFill/>
          <a:ln/>
        </p:spPr>
        <p:txBody>
          <a:bodyPr wrap="square" lIns="0" tIns="0" rIns="0" bIns="0" rtlCol="0" anchor="t"/>
          <a:lstStyle/>
          <a:p>
            <a:pPr marL="0" indent="0">
              <a:lnSpc>
                <a:spcPct val="102000"/>
              </a:lnSpc>
              <a:buNone/>
            </a:pPr>
            <a:r>
              <a:rPr lang="en-GB" sz="1050">
                <a:solidFill>
                  <a:srgbClr val="FFFFFF"/>
                </a:solidFill>
                <a:latin typeface="Cera Pro"/>
              </a:rPr>
              <a:t>Prepare the written statement on the right to join a union and slot it into onboarding.</a:t>
            </a:r>
          </a:p>
        </p:txBody>
      </p:sp>
      <p:sp>
        <p:nvSpPr>
          <p:cNvPr id="36" name="Num4"/>
          <p:cNvSpPr/>
          <p:nvPr/>
        </p:nvSpPr>
        <p:spPr>
          <a:xfrm>
            <a:off x="4620000" y="2760000"/>
            <a:ext cx="500000" cy="500000"/>
          </a:xfrm>
          <a:prstGeom prst="roundRect">
            <a:avLst>
              <a:gd name="adj" fmla="val 50000"/>
            </a:avLst>
          </a:prstGeom>
          <a:solidFill>
            <a:srgbClr val="00148C"/>
          </a:solidFill>
          <a:ln/>
        </p:spPr>
        <p:txBody>
          <a:bodyPr/>
          <a:lstStyle/>
          <a:p>
            <a:endParaRPr lang="en-GB"/>
          </a:p>
        </p:txBody>
      </p:sp>
      <p:sp>
        <p:nvSpPr>
          <p:cNvPr id="37" name="NumT4"/>
          <p:cNvSpPr/>
          <p:nvPr/>
        </p:nvSpPr>
        <p:spPr>
          <a:xfrm>
            <a:off x="4620000" y="2760000"/>
            <a:ext cx="500000" cy="500000"/>
          </a:xfrm>
          <a:prstGeom prst="rect">
            <a:avLst/>
          </a:prstGeom>
          <a:noFill/>
          <a:ln/>
        </p:spPr>
        <p:txBody>
          <a:bodyPr wrap="square" lIns="0" tIns="0" rIns="0" bIns="0" rtlCol="0" anchor="ctr"/>
          <a:lstStyle/>
          <a:p>
            <a:pPr marL="0" indent="0" algn="ctr">
              <a:buNone/>
            </a:pPr>
            <a:r>
              <a:rPr lang="en-GB" sz="1900" b="1">
                <a:solidFill>
                  <a:srgbClr val="FFFFFF"/>
                </a:solidFill>
                <a:latin typeface="Cera Pro"/>
              </a:rPr>
              <a:t>5</a:t>
            </a:r>
          </a:p>
        </p:txBody>
      </p:sp>
      <p:sp>
        <p:nvSpPr>
          <p:cNvPr id="38" name="ActT4"/>
          <p:cNvSpPr/>
          <p:nvPr/>
        </p:nvSpPr>
        <p:spPr>
          <a:xfrm>
            <a:off x="5260000" y="2780000"/>
            <a:ext cx="3100000" cy="320000"/>
          </a:xfrm>
          <a:prstGeom prst="rect">
            <a:avLst/>
          </a:prstGeom>
          <a:noFill/>
          <a:ln/>
        </p:spPr>
        <p:txBody>
          <a:bodyPr wrap="square" lIns="0" tIns="0" rIns="0" bIns="0" rtlCol="0" anchor="t"/>
          <a:lstStyle/>
          <a:p>
            <a:pPr marL="0" indent="0">
              <a:lnSpc>
                <a:spcPct val="90000"/>
              </a:lnSpc>
              <a:buNone/>
            </a:pPr>
            <a:r>
              <a:rPr lang="en-GB" sz="1300" b="1">
                <a:solidFill>
                  <a:srgbClr val="FFFFFF"/>
                </a:solidFill>
                <a:latin typeface="Cera Pro"/>
              </a:rPr>
              <a:t>Write an access protocol</a:t>
            </a:r>
          </a:p>
        </p:txBody>
      </p:sp>
      <p:sp>
        <p:nvSpPr>
          <p:cNvPr id="39" name="ActB4"/>
          <p:cNvSpPr/>
          <p:nvPr/>
        </p:nvSpPr>
        <p:spPr>
          <a:xfrm>
            <a:off x="5260000" y="3115000"/>
            <a:ext cx="3100000" cy="520000"/>
          </a:xfrm>
          <a:prstGeom prst="rect">
            <a:avLst/>
          </a:prstGeom>
          <a:noFill/>
          <a:ln/>
        </p:spPr>
        <p:txBody>
          <a:bodyPr wrap="square" lIns="0" tIns="0" rIns="0" bIns="0" rtlCol="0" anchor="t"/>
          <a:lstStyle/>
          <a:p>
            <a:pPr marL="0" indent="0">
              <a:lnSpc>
                <a:spcPct val="102000"/>
              </a:lnSpc>
              <a:buNone/>
            </a:pPr>
            <a:r>
              <a:rPr lang="en-GB" sz="1050">
                <a:solidFill>
                  <a:srgbClr val="FFFFFF"/>
                </a:solidFill>
                <a:latin typeface="Cera Pro"/>
              </a:rPr>
              <a:t>Decide who owns a union access request and how it is escalated. You have 15 working days.</a:t>
            </a:r>
          </a:p>
        </p:txBody>
      </p:sp>
      <p:sp>
        <p:nvSpPr>
          <p:cNvPr id="40" name="Num5"/>
          <p:cNvSpPr/>
          <p:nvPr/>
        </p:nvSpPr>
        <p:spPr>
          <a:xfrm>
            <a:off x="4620000" y="3720000"/>
            <a:ext cx="500000" cy="500000"/>
          </a:xfrm>
          <a:prstGeom prst="roundRect">
            <a:avLst>
              <a:gd name="adj" fmla="val 50000"/>
            </a:avLst>
          </a:prstGeom>
          <a:solidFill>
            <a:srgbClr val="00148C"/>
          </a:solidFill>
          <a:ln/>
        </p:spPr>
        <p:txBody>
          <a:bodyPr/>
          <a:lstStyle/>
          <a:p>
            <a:endParaRPr lang="en-GB"/>
          </a:p>
        </p:txBody>
      </p:sp>
      <p:sp>
        <p:nvSpPr>
          <p:cNvPr id="41" name="NumT5"/>
          <p:cNvSpPr/>
          <p:nvPr/>
        </p:nvSpPr>
        <p:spPr>
          <a:xfrm>
            <a:off x="4620000" y="3720000"/>
            <a:ext cx="500000" cy="500000"/>
          </a:xfrm>
          <a:prstGeom prst="rect">
            <a:avLst/>
          </a:prstGeom>
          <a:noFill/>
          <a:ln/>
        </p:spPr>
        <p:txBody>
          <a:bodyPr wrap="square" lIns="0" tIns="0" rIns="0" bIns="0" rtlCol="0" anchor="ctr"/>
          <a:lstStyle/>
          <a:p>
            <a:pPr marL="0" indent="0" algn="ctr">
              <a:buNone/>
            </a:pPr>
            <a:r>
              <a:rPr lang="en-GB" sz="1900" b="1">
                <a:solidFill>
                  <a:srgbClr val="FFFFFF"/>
                </a:solidFill>
                <a:latin typeface="Cera Pro"/>
              </a:rPr>
              <a:t>6</a:t>
            </a:r>
          </a:p>
        </p:txBody>
      </p:sp>
      <p:sp>
        <p:nvSpPr>
          <p:cNvPr id="42" name="ActT5"/>
          <p:cNvSpPr/>
          <p:nvPr/>
        </p:nvSpPr>
        <p:spPr>
          <a:xfrm>
            <a:off x="5260000" y="3740000"/>
            <a:ext cx="3100000" cy="320000"/>
          </a:xfrm>
          <a:prstGeom prst="rect">
            <a:avLst/>
          </a:prstGeom>
          <a:noFill/>
          <a:ln/>
        </p:spPr>
        <p:txBody>
          <a:bodyPr wrap="square" lIns="0" tIns="0" rIns="0" bIns="0" rtlCol="0" anchor="t"/>
          <a:lstStyle/>
          <a:p>
            <a:pPr marL="0" indent="0">
              <a:lnSpc>
                <a:spcPct val="90000"/>
              </a:lnSpc>
              <a:buNone/>
            </a:pPr>
            <a:r>
              <a:rPr lang="en-GB" sz="1300" b="1">
                <a:solidFill>
                  <a:srgbClr val="FFFFFF"/>
                </a:solidFill>
                <a:latin typeface="Cera Pro"/>
              </a:rPr>
              <a:t>Tighten your records</a:t>
            </a:r>
          </a:p>
        </p:txBody>
      </p:sp>
      <p:sp>
        <p:nvSpPr>
          <p:cNvPr id="43" name="ActB5"/>
          <p:cNvSpPr/>
          <p:nvPr/>
        </p:nvSpPr>
        <p:spPr>
          <a:xfrm>
            <a:off x="5260000" y="4075000"/>
            <a:ext cx="3100000" cy="520000"/>
          </a:xfrm>
          <a:prstGeom prst="rect">
            <a:avLst/>
          </a:prstGeom>
          <a:noFill/>
          <a:ln/>
        </p:spPr>
        <p:txBody>
          <a:bodyPr wrap="square" lIns="0" tIns="0" rIns="0" bIns="0" rtlCol="0" anchor="t"/>
          <a:lstStyle/>
          <a:p>
            <a:pPr marL="0" indent="0">
              <a:lnSpc>
                <a:spcPct val="102000"/>
              </a:lnSpc>
              <a:buNone/>
            </a:pPr>
            <a:r>
              <a:rPr lang="en-GB" sz="1050">
                <a:solidFill>
                  <a:srgbClr val="FFFFFF"/>
                </a:solidFill>
                <a:latin typeface="Cera Pro"/>
              </a:rPr>
              <a:t>Review retention against the six month limit and get managers writing decisions down on the day.</a:t>
            </a:r>
          </a:p>
        </p:txBody>
      </p:sp>
      <p:pic>
        <p:nvPicPr>
          <p:cNvPr id="60" name="Icon"/>
          <p:cNvPicPr>
            <a:picLocks noChangeAspect="1"/>
          </p:cNvPicPr>
          <p:nvPr/>
        </p:nvPicPr>
        <p:blipFill>
          <a:blip r:embed="rId4"/>
          <a:stretch>
            <a:fillRect/>
          </a:stretch>
        </p:blipFill>
        <p:spPr>
          <a:xfrm>
            <a:off x="7330000" y="480000"/>
            <a:ext cx="1180000" cy="1180000"/>
          </a:xfrm>
          <a:prstGeom prst="rect">
            <a:avLst/>
          </a:prstGeom>
        </p:spPr>
      </p:pic>
      <p:sp>
        <p:nvSpPr>
          <p:cNvPr id="90" name="FooterBar"/>
          <p:cNvSpPr/>
          <p:nvPr/>
        </p:nvSpPr>
        <p:spPr>
          <a:xfrm>
            <a:off x="0" y="4818888"/>
            <a:ext cx="9144000" cy="320040"/>
          </a:xfrm>
          <a:prstGeom prst="rect">
            <a:avLst/>
          </a:prstGeom>
          <a:solidFill>
            <a:srgbClr val="00148C"/>
          </a:solidFill>
          <a:ln/>
        </p:spPr>
        <p:txBody>
          <a:bodyPr/>
          <a:lstStyle/>
          <a:p>
            <a:endParaRPr lang="en-GB"/>
          </a:p>
        </p:txBody>
      </p:sp>
      <p:sp>
        <p:nvSpPr>
          <p:cNvPr id="91" name="FooterText"/>
          <p:cNvSpPr/>
          <p:nvPr/>
        </p:nvSpPr>
        <p:spPr>
          <a:xfrm>
            <a:off x="0" y="4818888"/>
            <a:ext cx="9144000" cy="320040"/>
          </a:xfrm>
          <a:prstGeom prst="rect">
            <a:avLst/>
          </a:prstGeom>
          <a:noFill/>
          <a:ln/>
        </p:spPr>
        <p:txBody>
          <a:bodyPr wrap="square" lIns="0" tIns="0" rIns="0" bIns="0" rtlCol="0" anchor="ctr"/>
          <a:lstStyle/>
          <a:p>
            <a:pPr marL="0" indent="0" algn="ctr">
              <a:buNone/>
            </a:pPr>
            <a:r>
              <a:rPr lang="en-GB" sz="900">
                <a:solidFill>
                  <a:srgbClr val="FFFFFF"/>
                </a:solidFill>
                <a:latin typeface="Cera Pro"/>
              </a:rPr>
              <a:t>thrivelaw.co.uk  |  enquiries@thrivelaw.co.uk  |  0113 869 8101</a:t>
            </a: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00B0B9"/>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2A794373-A46E-342A-84EE-171A2ADB5AA5}"/>
              </a:ext>
            </a:extLst>
          </p:cNvPr>
          <p:cNvPicPr>
            <a:picLocks noChangeAspect="1"/>
          </p:cNvPicPr>
          <p:nvPr/>
        </p:nvPicPr>
        <p:blipFill>
          <a:blip r:embed="rId3"/>
          <a:stretch>
            <a:fillRect/>
          </a:stretch>
        </p:blipFill>
        <p:spPr>
          <a:xfrm>
            <a:off x="-548803" y="-1412195"/>
            <a:ext cx="4767485" cy="4907705"/>
          </a:xfrm>
          <a:prstGeom prst="rect">
            <a:avLst/>
          </a:prstGeom>
        </p:spPr>
      </p:pic>
      <p:pic>
        <p:nvPicPr>
          <p:cNvPr id="3" name="Picture 2">
            <a:extLst>
              <a:ext uri="{FF2B5EF4-FFF2-40B4-BE49-F238E27FC236}">
                <a16:creationId xmlns:a16="http://schemas.microsoft.com/office/drawing/2014/main" id="{35860F6F-5FD7-CF79-55DC-50BF8340A04A}"/>
              </a:ext>
            </a:extLst>
          </p:cNvPr>
          <p:cNvPicPr>
            <a:picLocks noChangeAspect="1"/>
          </p:cNvPicPr>
          <p:nvPr/>
        </p:nvPicPr>
        <p:blipFill>
          <a:blip r:embed="rId3"/>
          <a:stretch>
            <a:fillRect/>
          </a:stretch>
        </p:blipFill>
        <p:spPr>
          <a:xfrm>
            <a:off x="4925317" y="1647990"/>
            <a:ext cx="4767485" cy="4907705"/>
          </a:xfrm>
          <a:prstGeom prst="rect">
            <a:avLst/>
          </a:prstGeom>
        </p:spPr>
      </p:pic>
      <p:pic>
        <p:nvPicPr>
          <p:cNvPr id="4" name="Graphic 12" descr="Question Mark with solid fill">
            <a:extLst>
              <a:ext uri="{FF2B5EF4-FFF2-40B4-BE49-F238E27FC236}">
                <a16:creationId xmlns:a16="http://schemas.microsoft.com/office/drawing/2014/main" id="{742CA314-5982-A0C1-9793-35A90CAC87FD}"/>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398034" y="800695"/>
            <a:ext cx="2694815" cy="2694815"/>
          </a:xfrm>
          <a:prstGeom prst="rect">
            <a:avLst/>
          </a:prstGeom>
        </p:spPr>
      </p:pic>
      <p:sp>
        <p:nvSpPr>
          <p:cNvPr id="5" name="Rectangle 4">
            <a:extLst>
              <a:ext uri="{FF2B5EF4-FFF2-40B4-BE49-F238E27FC236}">
                <a16:creationId xmlns:a16="http://schemas.microsoft.com/office/drawing/2014/main" id="{E2B6D78B-F1A5-181A-2620-660AC239ED91}"/>
              </a:ext>
            </a:extLst>
          </p:cNvPr>
          <p:cNvSpPr/>
          <p:nvPr/>
        </p:nvSpPr>
        <p:spPr>
          <a:xfrm>
            <a:off x="2621498" y="800695"/>
            <a:ext cx="6364669" cy="2891481"/>
          </a:xfrm>
          <a:prstGeom prst="rect">
            <a:avLst/>
          </a:prstGeom>
          <a:noFill/>
          <a:ln w="12700" cap="flat" cmpd="sng" algn="ctr">
            <a:noFill/>
            <a:prstDash val="solid"/>
            <a:miter lim="800000"/>
          </a:ln>
          <a:effectLst/>
          <a:extLst>
            <a:ext uri="{909E8E84-426E-40DD-AFC4-6F175D3DCCD1}">
              <a14:hiddenFill xmlns:a14="http://schemas.microsoft.com/office/drawing/2010/main">
                <a:solidFill>
                  <a:schemeClr val="accent1"/>
                </a:solidFill>
              </a14:hiddenFill>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n-GB" sz="5400" b="1">
                <a:solidFill>
                  <a:schemeClr val="bg1"/>
                </a:solidFill>
              </a:rPr>
              <a:t>Any Questions?</a:t>
            </a:r>
          </a:p>
        </p:txBody>
      </p:sp>
      <p:pic>
        <p:nvPicPr>
          <p:cNvPr id="10" name="Graphic 10" descr="Question Mark with solid fill">
            <a:extLst>
              <a:ext uri="{FF2B5EF4-FFF2-40B4-BE49-F238E27FC236}">
                <a16:creationId xmlns:a16="http://schemas.microsoft.com/office/drawing/2014/main" id="{BA54B3B7-1207-4652-B3C2-D7DF51CA859D}"/>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75687" y="800695"/>
            <a:ext cx="2694815" cy="2694815"/>
          </a:xfrm>
          <a:prstGeom prst="rect">
            <a:avLst/>
          </a:prstGeom>
        </p:spPr>
      </p:pic>
      <p:pic>
        <p:nvPicPr>
          <p:cNvPr id="12" name="Picture 11">
            <a:extLst>
              <a:ext uri="{FF2B5EF4-FFF2-40B4-BE49-F238E27FC236}">
                <a16:creationId xmlns:a16="http://schemas.microsoft.com/office/drawing/2014/main" id="{49FF1003-FAFF-D118-9157-D945F2F15390}"/>
              </a:ext>
            </a:extLst>
          </p:cNvPr>
          <p:cNvPicPr>
            <a:picLocks noChangeAspect="1"/>
          </p:cNvPicPr>
          <p:nvPr/>
        </p:nvPicPr>
        <p:blipFill>
          <a:blip r:embed="rId6"/>
          <a:stretch>
            <a:fillRect/>
          </a:stretch>
        </p:blipFill>
        <p:spPr>
          <a:xfrm>
            <a:off x="0" y="4841871"/>
            <a:ext cx="9144000" cy="316992"/>
          </a:xfrm>
          <a:prstGeom prst="rect">
            <a:avLst/>
          </a:prstGeom>
        </p:spPr>
      </p:pic>
      <p:sp>
        <p:nvSpPr>
          <p:cNvPr id="14" name="TextBox 13">
            <a:extLst>
              <a:ext uri="{FF2B5EF4-FFF2-40B4-BE49-F238E27FC236}">
                <a16:creationId xmlns:a16="http://schemas.microsoft.com/office/drawing/2014/main" id="{682E7549-81D2-BDAA-8DD3-8A3E9291BB53}"/>
              </a:ext>
            </a:extLst>
          </p:cNvPr>
          <p:cNvSpPr txBox="1"/>
          <p:nvPr/>
        </p:nvSpPr>
        <p:spPr>
          <a:xfrm>
            <a:off x="1659477" y="4896492"/>
            <a:ext cx="5118410" cy="207749"/>
          </a:xfrm>
          <a:prstGeom prst="rect">
            <a:avLst/>
          </a:prstGeom>
          <a:noFill/>
        </p:spPr>
        <p:txBody>
          <a:bodyPr wrap="square">
            <a:spAutoFit/>
          </a:bodyPr>
          <a:lstStyle/>
          <a:p>
            <a:pPr marL="0" indent="0" algn="ctr">
              <a:buNone/>
            </a:pPr>
            <a:r>
              <a:rPr lang="en-US" sz="750">
                <a:solidFill>
                  <a:srgbClr val="FFFFFF"/>
                </a:solidFill>
                <a:latin typeface="Cera Pro" pitchFamily="34" charset="0"/>
                <a:ea typeface="Cera Pro" pitchFamily="34" charset="-122"/>
                <a:cs typeface="Cera Pro" pitchFamily="34" charset="-120"/>
              </a:rPr>
              <a:t>thrivelaw.co.uk  |  enquiries@thrivelaw.co.uk  |  0113 869 8101</a:t>
            </a:r>
            <a:endParaRPr lang="en-US" sz="750"/>
          </a:p>
        </p:txBody>
      </p:sp>
    </p:spTree>
    <p:extLst>
      <p:ext uri="{BB962C8B-B14F-4D97-AF65-F5344CB8AC3E}">
        <p14:creationId xmlns:p14="http://schemas.microsoft.com/office/powerpoint/2010/main" val="3521538002"/>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00B0B9"/>
        </a:solidFill>
        <a:effectLst/>
      </p:bgPr>
    </p:bg>
    <p:spTree>
      <p:nvGrpSpPr>
        <p:cNvPr id="1" name="">
          <a:extLst>
            <a:ext uri="{FF2B5EF4-FFF2-40B4-BE49-F238E27FC236}">
              <a16:creationId xmlns:a16="http://schemas.microsoft.com/office/drawing/2014/main" id="{F687C4A1-16B2-C298-C668-AD1A39E55FDC}"/>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0787DF52-3151-A3AD-65C9-4523EDF601AA}"/>
              </a:ext>
            </a:extLst>
          </p:cNvPr>
          <p:cNvPicPr>
            <a:picLocks noChangeAspect="1"/>
          </p:cNvPicPr>
          <p:nvPr/>
        </p:nvPicPr>
        <p:blipFill>
          <a:blip r:embed="rId3"/>
          <a:stretch>
            <a:fillRect/>
          </a:stretch>
        </p:blipFill>
        <p:spPr>
          <a:xfrm>
            <a:off x="-758402" y="-1504278"/>
            <a:ext cx="4767485" cy="4907705"/>
          </a:xfrm>
          <a:prstGeom prst="rect">
            <a:avLst/>
          </a:prstGeom>
        </p:spPr>
      </p:pic>
      <p:pic>
        <p:nvPicPr>
          <p:cNvPr id="3" name="Picture 2">
            <a:extLst>
              <a:ext uri="{FF2B5EF4-FFF2-40B4-BE49-F238E27FC236}">
                <a16:creationId xmlns:a16="http://schemas.microsoft.com/office/drawing/2014/main" id="{79B83A84-E4E0-E729-B92D-4432C36876B1}"/>
              </a:ext>
            </a:extLst>
          </p:cNvPr>
          <p:cNvPicPr>
            <a:picLocks noChangeAspect="1"/>
          </p:cNvPicPr>
          <p:nvPr/>
        </p:nvPicPr>
        <p:blipFill>
          <a:blip r:embed="rId3"/>
          <a:stretch>
            <a:fillRect/>
          </a:stretch>
        </p:blipFill>
        <p:spPr>
          <a:xfrm>
            <a:off x="5100780" y="1633923"/>
            <a:ext cx="4767485" cy="4907705"/>
          </a:xfrm>
          <a:prstGeom prst="rect">
            <a:avLst/>
          </a:prstGeom>
        </p:spPr>
      </p:pic>
      <p:sp>
        <p:nvSpPr>
          <p:cNvPr id="5" name="Rectangle 4">
            <a:extLst>
              <a:ext uri="{FF2B5EF4-FFF2-40B4-BE49-F238E27FC236}">
                <a16:creationId xmlns:a16="http://schemas.microsoft.com/office/drawing/2014/main" id="{D20129AC-B0D1-37FE-252E-DE7E57BFE29F}"/>
              </a:ext>
            </a:extLst>
          </p:cNvPr>
          <p:cNvSpPr/>
          <p:nvPr/>
        </p:nvSpPr>
        <p:spPr>
          <a:xfrm>
            <a:off x="201162" y="-1079193"/>
            <a:ext cx="9268691" cy="2891481"/>
          </a:xfrm>
          <a:prstGeom prst="rect">
            <a:avLst/>
          </a:prstGeom>
          <a:noFill/>
          <a:ln w="12700" cap="flat" cmpd="sng" algn="ctr">
            <a:noFill/>
            <a:prstDash val="solid"/>
            <a:miter lim="800000"/>
          </a:ln>
          <a:effectLst/>
          <a:extLst>
            <a:ext uri="{909E8E84-426E-40DD-AFC4-6F175D3DCCD1}">
              <a14:hiddenFill xmlns:a14="http://schemas.microsoft.com/office/drawing/2010/main">
                <a:solidFill>
                  <a:schemeClr val="accent1"/>
                </a:solidFill>
              </a14:hiddenFill>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n-GB" sz="3600" b="1">
                <a:solidFill>
                  <a:schemeClr val="bg1"/>
                </a:solidFill>
              </a:rPr>
              <a:t>Want to join us at our Thrive Summit? </a:t>
            </a:r>
          </a:p>
        </p:txBody>
      </p:sp>
      <p:pic>
        <p:nvPicPr>
          <p:cNvPr id="12" name="Picture 11">
            <a:extLst>
              <a:ext uri="{FF2B5EF4-FFF2-40B4-BE49-F238E27FC236}">
                <a16:creationId xmlns:a16="http://schemas.microsoft.com/office/drawing/2014/main" id="{FA82C5CA-3D6B-5C94-4547-58C3CCFEA45F}"/>
              </a:ext>
            </a:extLst>
          </p:cNvPr>
          <p:cNvPicPr>
            <a:picLocks noChangeAspect="1"/>
          </p:cNvPicPr>
          <p:nvPr/>
        </p:nvPicPr>
        <p:blipFill>
          <a:blip r:embed="rId4"/>
          <a:stretch>
            <a:fillRect/>
          </a:stretch>
        </p:blipFill>
        <p:spPr>
          <a:xfrm>
            <a:off x="0" y="4841871"/>
            <a:ext cx="9144000" cy="316992"/>
          </a:xfrm>
          <a:prstGeom prst="rect">
            <a:avLst/>
          </a:prstGeom>
        </p:spPr>
      </p:pic>
      <p:sp>
        <p:nvSpPr>
          <p:cNvPr id="14" name="TextBox 13">
            <a:extLst>
              <a:ext uri="{FF2B5EF4-FFF2-40B4-BE49-F238E27FC236}">
                <a16:creationId xmlns:a16="http://schemas.microsoft.com/office/drawing/2014/main" id="{D7330990-CE34-46C8-227C-7D79A876E87F}"/>
              </a:ext>
            </a:extLst>
          </p:cNvPr>
          <p:cNvSpPr txBox="1"/>
          <p:nvPr/>
        </p:nvSpPr>
        <p:spPr>
          <a:xfrm>
            <a:off x="1659477" y="4896492"/>
            <a:ext cx="5118410" cy="207749"/>
          </a:xfrm>
          <a:prstGeom prst="rect">
            <a:avLst/>
          </a:prstGeom>
          <a:noFill/>
        </p:spPr>
        <p:txBody>
          <a:bodyPr wrap="square">
            <a:spAutoFit/>
          </a:bodyPr>
          <a:lstStyle/>
          <a:p>
            <a:pPr marL="0" indent="0" algn="ctr">
              <a:buNone/>
            </a:pPr>
            <a:r>
              <a:rPr lang="en-US" sz="750">
                <a:solidFill>
                  <a:srgbClr val="FFFFFF"/>
                </a:solidFill>
                <a:latin typeface="Cera Pro" pitchFamily="34" charset="0"/>
                <a:ea typeface="Cera Pro" pitchFamily="34" charset="-122"/>
                <a:cs typeface="Cera Pro" pitchFamily="34" charset="-120"/>
              </a:rPr>
              <a:t>thrivelaw.co.uk  |  enquiries@thrivelaw.co.uk  |  0113 869 8101</a:t>
            </a:r>
            <a:endParaRPr lang="en-US" sz="750"/>
          </a:p>
        </p:txBody>
      </p:sp>
      <p:grpSp>
        <p:nvGrpSpPr>
          <p:cNvPr id="17" name="Group 16">
            <a:extLst>
              <a:ext uri="{FF2B5EF4-FFF2-40B4-BE49-F238E27FC236}">
                <a16:creationId xmlns:a16="http://schemas.microsoft.com/office/drawing/2014/main" id="{11AAD5AB-4290-2752-5427-C30E69306A85}"/>
              </a:ext>
            </a:extLst>
          </p:cNvPr>
          <p:cNvGrpSpPr/>
          <p:nvPr/>
        </p:nvGrpSpPr>
        <p:grpSpPr>
          <a:xfrm>
            <a:off x="68023" y="741508"/>
            <a:ext cx="9283717" cy="3924151"/>
            <a:chOff x="68023" y="741508"/>
            <a:chExt cx="9283717" cy="3924151"/>
          </a:xfrm>
        </p:grpSpPr>
        <p:pic>
          <p:nvPicPr>
            <p:cNvPr id="9" name="Picture 8">
              <a:extLst>
                <a:ext uri="{FF2B5EF4-FFF2-40B4-BE49-F238E27FC236}">
                  <a16:creationId xmlns:a16="http://schemas.microsoft.com/office/drawing/2014/main" id="{B5FC1BB2-625F-3180-EEFF-1F795D54FFA1}"/>
                </a:ext>
              </a:extLst>
            </p:cNvPr>
            <p:cNvPicPr>
              <a:picLocks noChangeAspect="1"/>
            </p:cNvPicPr>
            <p:nvPr/>
          </p:nvPicPr>
          <p:blipFill>
            <a:blip r:embed="rId5"/>
            <a:stretch>
              <a:fillRect/>
            </a:stretch>
          </p:blipFill>
          <p:spPr>
            <a:xfrm>
              <a:off x="6949440" y="936449"/>
              <a:ext cx="1956432" cy="1956432"/>
            </a:xfrm>
            <a:prstGeom prst="rect">
              <a:avLst/>
            </a:prstGeom>
          </p:spPr>
        </p:pic>
        <p:sp>
          <p:nvSpPr>
            <p:cNvPr id="15" name="TextBox 14">
              <a:extLst>
                <a:ext uri="{FF2B5EF4-FFF2-40B4-BE49-F238E27FC236}">
                  <a16:creationId xmlns:a16="http://schemas.microsoft.com/office/drawing/2014/main" id="{76FB0A91-296F-5DF9-EEB8-CC744FBA8FD0}"/>
                </a:ext>
              </a:extLst>
            </p:cNvPr>
            <p:cNvSpPr txBox="1"/>
            <p:nvPr/>
          </p:nvSpPr>
          <p:spPr>
            <a:xfrm>
              <a:off x="68023" y="741508"/>
              <a:ext cx="6881417" cy="3924151"/>
            </a:xfrm>
            <a:prstGeom prst="rect">
              <a:avLst/>
            </a:prstGeom>
            <a:noFill/>
          </p:spPr>
          <p:txBody>
            <a:bodyPr wrap="square">
              <a:spAutoFit/>
            </a:bodyPr>
            <a:lstStyle/>
            <a:p>
              <a:pPr fontAlgn="t">
                <a:lnSpc>
                  <a:spcPct val="100000"/>
                </a:lnSpc>
                <a:buNone/>
              </a:pPr>
              <a:r>
                <a:rPr lang="en-GB" sz="1400" b="0" i="0">
                  <a:solidFill>
                    <a:schemeClr val="bg1"/>
                  </a:solidFill>
                  <a:effectLst/>
                  <a:latin typeface="+mn-lt"/>
                </a:rPr>
                <a:t>Join us at the </a:t>
              </a:r>
              <a:r>
                <a:rPr lang="en-GB" sz="1400" b="1" i="0">
                  <a:solidFill>
                    <a:schemeClr val="bg1"/>
                  </a:solidFill>
                  <a:effectLst/>
                  <a:latin typeface="+mn-lt"/>
                </a:rPr>
                <a:t>Thrive Summit on Friday 16</a:t>
              </a:r>
              <a:r>
                <a:rPr lang="en-GB" sz="1400" b="1" i="0" baseline="30000">
                  <a:solidFill>
                    <a:schemeClr val="bg1"/>
                  </a:solidFill>
                  <a:effectLst/>
                  <a:latin typeface="+mn-lt"/>
                </a:rPr>
                <a:t>th</a:t>
              </a:r>
              <a:r>
                <a:rPr lang="en-GB" sz="1400" b="1" i="0">
                  <a:solidFill>
                    <a:schemeClr val="bg1"/>
                  </a:solidFill>
                  <a:effectLst/>
                  <a:latin typeface="+mn-lt"/>
                </a:rPr>
                <a:t> October 2026, The Studio, Leeds</a:t>
              </a:r>
              <a:r>
                <a:rPr lang="en-GB" sz="1400" b="0" i="0">
                  <a:solidFill>
                    <a:schemeClr val="bg1"/>
                  </a:solidFill>
                  <a:effectLst/>
                  <a:latin typeface="+mn-lt"/>
                </a:rPr>
                <a:t> for a refreshing, human-centred take on the legal and people challenges shaping the future of work. This isn't a day of legal jargon and theory. It's a day of practical insight, honest conversations, and actionable strategies that will help you build a workplace where people and performance can thrive.</a:t>
              </a:r>
            </a:p>
            <a:p>
              <a:pPr fontAlgn="t">
                <a:lnSpc>
                  <a:spcPct val="100000"/>
                </a:lnSpc>
                <a:buNone/>
              </a:pPr>
              <a:endParaRPr lang="en-GB" sz="1400" b="0" i="0">
                <a:solidFill>
                  <a:schemeClr val="bg1"/>
                </a:solidFill>
                <a:effectLst/>
                <a:latin typeface="+mn-lt"/>
              </a:endParaRPr>
            </a:p>
            <a:p>
              <a:pPr fontAlgn="t">
                <a:lnSpc>
                  <a:spcPct val="100000"/>
                </a:lnSpc>
                <a:buNone/>
              </a:pPr>
              <a:endParaRPr lang="en-GB" sz="1400" b="0" i="0">
                <a:solidFill>
                  <a:schemeClr val="bg1"/>
                </a:solidFill>
                <a:effectLst/>
                <a:latin typeface="+mn-lt"/>
              </a:endParaRPr>
            </a:p>
            <a:p>
              <a:pPr fontAlgn="t">
                <a:lnSpc>
                  <a:spcPct val="100000"/>
                </a:lnSpc>
                <a:buNone/>
              </a:pPr>
              <a:r>
                <a:rPr lang="en-GB" sz="1400" b="1" i="0">
                  <a:solidFill>
                    <a:schemeClr val="bg1"/>
                  </a:solidFill>
                  <a:effectLst/>
                  <a:latin typeface="+mn-lt"/>
                </a:rPr>
                <a:t>Why attend?</a:t>
              </a:r>
            </a:p>
            <a:p>
              <a:pPr fontAlgn="t">
                <a:lnSpc>
                  <a:spcPct val="100000"/>
                </a:lnSpc>
                <a:buNone/>
              </a:pPr>
              <a:r>
                <a:rPr lang="en-GB" sz="1400" b="0" i="0">
                  <a:solidFill>
                    <a:schemeClr val="bg1"/>
                  </a:solidFill>
                  <a:effectLst/>
                  <a:latin typeface="+mn-lt"/>
                </a:rPr>
                <a:t>Because compliance is only part of the picture.</a:t>
              </a:r>
            </a:p>
            <a:p>
              <a:pPr fontAlgn="t">
                <a:lnSpc>
                  <a:spcPct val="100000"/>
                </a:lnSpc>
                <a:buNone/>
              </a:pPr>
              <a:r>
                <a:rPr lang="en-GB" sz="1400" b="0" i="0">
                  <a:solidFill>
                    <a:schemeClr val="bg1"/>
                  </a:solidFill>
                  <a:effectLst/>
                  <a:latin typeface="+mn-lt"/>
                </a:rPr>
                <a:t>The organisations that will succeed in the future are those that understand the intersection between </a:t>
              </a:r>
              <a:r>
                <a:rPr lang="en-GB" sz="1400" b="1" i="0">
                  <a:solidFill>
                    <a:schemeClr val="bg1"/>
                  </a:solidFill>
                  <a:effectLst/>
                  <a:latin typeface="+mn-lt"/>
                </a:rPr>
                <a:t>law, people, inclusion and culture</a:t>
              </a:r>
              <a:r>
                <a:rPr lang="en-GB" sz="1400" b="0" i="0">
                  <a:solidFill>
                    <a:schemeClr val="bg1"/>
                  </a:solidFill>
                  <a:effectLst/>
                  <a:latin typeface="+mn-lt"/>
                </a:rPr>
                <a:t>. This event will give you the confidence, clarity and practical tools to navigate change, support your people and make better strategic decisions.</a:t>
              </a:r>
            </a:p>
            <a:p>
              <a:pPr fontAlgn="t">
                <a:lnSpc>
                  <a:spcPct val="100000"/>
                </a:lnSpc>
                <a:buNone/>
              </a:pPr>
              <a:endParaRPr lang="en-GB" sz="1400" b="0" i="0">
                <a:solidFill>
                  <a:schemeClr val="bg1"/>
                </a:solidFill>
                <a:effectLst/>
                <a:latin typeface="+mn-lt"/>
              </a:endParaRPr>
            </a:p>
            <a:p>
              <a:pPr fontAlgn="t">
                <a:lnSpc>
                  <a:spcPct val="100000"/>
                </a:lnSpc>
                <a:buNone/>
              </a:pPr>
              <a:r>
                <a:rPr lang="en-GB" sz="1400" b="1" i="0">
                  <a:solidFill>
                    <a:schemeClr val="bg1"/>
                  </a:solidFill>
                  <a:effectLst/>
                  <a:latin typeface="+mn-lt"/>
                </a:rPr>
                <a:t>Join us for a day of learning, connection and forward-thinking conversations.</a:t>
              </a:r>
            </a:p>
            <a:p>
              <a:pPr fontAlgn="t">
                <a:lnSpc>
                  <a:spcPct val="100000"/>
                </a:lnSpc>
                <a:buNone/>
              </a:pPr>
              <a:endParaRPr lang="en-GB" sz="1400" b="0" i="0">
                <a:solidFill>
                  <a:schemeClr val="bg1"/>
                </a:solidFill>
                <a:effectLst/>
                <a:latin typeface="+mn-lt"/>
              </a:endParaRPr>
            </a:p>
            <a:p>
              <a:pPr fontAlgn="t">
                <a:lnSpc>
                  <a:spcPct val="100000"/>
                </a:lnSpc>
                <a:buNone/>
              </a:pPr>
              <a:r>
                <a:rPr lang="en-GB" sz="1400" b="1" i="0">
                  <a:solidFill>
                    <a:schemeClr val="bg1"/>
                  </a:solidFill>
                  <a:effectLst/>
                  <a:latin typeface="+mn-lt"/>
                </a:rPr>
                <a:t>Leave inspired. Leave informed. Leave with a plan</a:t>
              </a:r>
              <a:r>
                <a:rPr lang="en-GB" sz="1100" b="1" i="0">
                  <a:solidFill>
                    <a:schemeClr val="bg1"/>
                  </a:solidFill>
                  <a:effectLst/>
                  <a:latin typeface="+mn-lt"/>
                </a:rPr>
                <a:t>.</a:t>
              </a:r>
              <a:endParaRPr lang="en-GB" sz="1100" b="0" i="0">
                <a:solidFill>
                  <a:schemeClr val="bg1"/>
                </a:solidFill>
                <a:effectLst/>
                <a:latin typeface="+mn-lt"/>
              </a:endParaRPr>
            </a:p>
            <a:p>
              <a:pPr fontAlgn="t">
                <a:lnSpc>
                  <a:spcPct val="100000"/>
                </a:lnSpc>
                <a:buNone/>
              </a:pPr>
              <a:endParaRPr lang="en-GB" sz="1100" b="1" i="0">
                <a:effectLst/>
                <a:latin typeface="+mn-lt"/>
              </a:endParaRPr>
            </a:p>
          </p:txBody>
        </p:sp>
        <p:sp>
          <p:nvSpPr>
            <p:cNvPr id="16" name="TextBox 15">
              <a:extLst>
                <a:ext uri="{FF2B5EF4-FFF2-40B4-BE49-F238E27FC236}">
                  <a16:creationId xmlns:a16="http://schemas.microsoft.com/office/drawing/2014/main" id="{27BDC3DA-41F1-09EA-8482-9F25CB4E396E}"/>
                </a:ext>
              </a:extLst>
            </p:cNvPr>
            <p:cNvSpPr txBox="1"/>
            <p:nvPr/>
          </p:nvSpPr>
          <p:spPr>
            <a:xfrm>
              <a:off x="7017463" y="2935181"/>
              <a:ext cx="2334277" cy="369332"/>
            </a:xfrm>
            <a:prstGeom prst="rect">
              <a:avLst/>
            </a:prstGeom>
            <a:noFill/>
          </p:spPr>
          <p:txBody>
            <a:bodyPr wrap="square" rtlCol="0">
              <a:spAutoFit/>
            </a:bodyPr>
            <a:lstStyle/>
            <a:p>
              <a:r>
                <a:rPr lang="en-US">
                  <a:solidFill>
                    <a:schemeClr val="bg1"/>
                  </a:solidFill>
                </a:rPr>
                <a:t>Join here today!</a:t>
              </a:r>
              <a:endParaRPr lang="en-GB">
                <a:solidFill>
                  <a:schemeClr val="bg1"/>
                </a:solidFill>
              </a:endParaRPr>
            </a:p>
          </p:txBody>
        </p:sp>
      </p:grpSp>
    </p:spTree>
    <p:extLst>
      <p:ext uri="{BB962C8B-B14F-4D97-AF65-F5344CB8AC3E}">
        <p14:creationId xmlns:p14="http://schemas.microsoft.com/office/powerpoint/2010/main" val="2145435171"/>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rgbClr val="00B0B9"/>
          </a:solidFill>
          <a:ln/>
        </p:spPr>
        <p:txBody>
          <a:bodyPr/>
          <a:lstStyle/>
          <a:p>
            <a:r>
              <a:rPr lang="en-GB"/>
              <a:t> </a:t>
            </a:r>
          </a:p>
        </p:txBody>
      </p:sp>
      <p:sp>
        <p:nvSpPr>
          <p:cNvPr id="16" name="Flowchart: Connector 15">
            <a:extLst>
              <a:ext uri="{FF2B5EF4-FFF2-40B4-BE49-F238E27FC236}">
                <a16:creationId xmlns:a16="http://schemas.microsoft.com/office/drawing/2014/main" id="{1D6E8D3A-9210-5B76-BF8D-7E6E4AEC38D4}"/>
              </a:ext>
            </a:extLst>
          </p:cNvPr>
          <p:cNvSpPr/>
          <p:nvPr/>
        </p:nvSpPr>
        <p:spPr>
          <a:xfrm>
            <a:off x="-857053" y="-1410576"/>
            <a:ext cx="5303520" cy="5475816"/>
          </a:xfrm>
          <a:prstGeom prst="flowChartConnector">
            <a:avLst/>
          </a:prstGeom>
          <a:solidFill>
            <a:srgbClr val="753BBD">
              <a:alpha val="5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Text 1"/>
          <p:cNvSpPr/>
          <p:nvPr/>
        </p:nvSpPr>
        <p:spPr>
          <a:xfrm>
            <a:off x="250772" y="473178"/>
            <a:ext cx="6400800" cy="438912"/>
          </a:xfrm>
          <a:prstGeom prst="rect">
            <a:avLst/>
          </a:prstGeom>
          <a:noFill/>
          <a:ln/>
        </p:spPr>
        <p:txBody>
          <a:bodyPr wrap="square" rtlCol="0" anchor="ctr"/>
          <a:lstStyle/>
          <a:p>
            <a:pPr marL="0" indent="0">
              <a:buNone/>
            </a:pPr>
            <a:r>
              <a:rPr lang="en-US" sz="3200" b="1" kern="0" spc="200">
                <a:solidFill>
                  <a:srgbClr val="FFFFFF"/>
                </a:solidFill>
                <a:latin typeface="Cera Pro" panose="00000500000000000000" pitchFamily="50" charset="0"/>
                <a:ea typeface="Cera Pro" pitchFamily="34" charset="-122"/>
                <a:cs typeface="Cera Pro" pitchFamily="34" charset="-120"/>
              </a:rPr>
              <a:t>Next Webinar</a:t>
            </a:r>
            <a:endParaRPr lang="en-US" sz="3200">
              <a:latin typeface="Cera Pro" panose="00000500000000000000" pitchFamily="50" charset="0"/>
            </a:endParaRPr>
          </a:p>
        </p:txBody>
      </p:sp>
      <p:sp>
        <p:nvSpPr>
          <p:cNvPr id="4" name="Text 2"/>
          <p:cNvSpPr/>
          <p:nvPr/>
        </p:nvSpPr>
        <p:spPr>
          <a:xfrm>
            <a:off x="212722" y="1501904"/>
            <a:ext cx="6400800" cy="365760"/>
          </a:xfrm>
          <a:prstGeom prst="rect">
            <a:avLst/>
          </a:prstGeom>
          <a:noFill/>
          <a:ln/>
        </p:spPr>
        <p:txBody>
          <a:bodyPr wrap="square" rtlCol="0" anchor="ctr"/>
          <a:lstStyle/>
          <a:p>
            <a:pPr marL="0" indent="0">
              <a:buNone/>
            </a:pPr>
            <a:r>
              <a:rPr lang="en-US">
                <a:solidFill>
                  <a:schemeClr val="bg1"/>
                </a:solidFill>
                <a:latin typeface="Cera Pro" panose="00000500000000000000" pitchFamily="50" charset="0"/>
                <a:ea typeface="Cera Pro" pitchFamily="34" charset="-122"/>
                <a:cs typeface="Cera Pro" pitchFamily="34" charset="-120"/>
              </a:rPr>
              <a:t>Want to keep the conversation going?</a:t>
            </a:r>
            <a:br>
              <a:rPr lang="en-US">
                <a:solidFill>
                  <a:schemeClr val="bg1"/>
                </a:solidFill>
                <a:latin typeface="Cera Pro" panose="00000500000000000000" pitchFamily="50" charset="0"/>
                <a:ea typeface="Cera Pro" pitchFamily="34" charset="-122"/>
                <a:cs typeface="Cera Pro" pitchFamily="34" charset="-120"/>
              </a:rPr>
            </a:br>
            <a:endParaRPr lang="en-US">
              <a:solidFill>
                <a:schemeClr val="bg1"/>
              </a:solidFill>
              <a:latin typeface="Cera Pro" panose="00000500000000000000" pitchFamily="50" charset="0"/>
              <a:ea typeface="Cera Pro" pitchFamily="34" charset="-122"/>
              <a:cs typeface="Cera Pro" pitchFamily="34" charset="-120"/>
            </a:endParaRPr>
          </a:p>
          <a:p>
            <a:pPr marL="0" indent="0">
              <a:buNone/>
            </a:pPr>
            <a:br>
              <a:rPr lang="en-US">
                <a:solidFill>
                  <a:schemeClr val="bg1"/>
                </a:solidFill>
                <a:latin typeface="Cera Pro" panose="00000500000000000000" pitchFamily="50" charset="0"/>
                <a:ea typeface="Cera Pro" pitchFamily="34" charset="-122"/>
                <a:cs typeface="Cera Pro" pitchFamily="34" charset="-120"/>
              </a:rPr>
            </a:br>
            <a:r>
              <a:rPr lang="en-US">
                <a:solidFill>
                  <a:schemeClr val="bg1"/>
                </a:solidFill>
                <a:latin typeface="Cera Pro" panose="00000500000000000000" pitchFamily="50" charset="0"/>
                <a:ea typeface="Cera Pro" pitchFamily="34" charset="-122"/>
                <a:cs typeface="Cera Pro" pitchFamily="34" charset="-120"/>
              </a:rPr>
              <a:t>Join us next time for our Learn &amp; Lunch Webinar!</a:t>
            </a:r>
            <a:endParaRPr lang="en-US">
              <a:solidFill>
                <a:schemeClr val="bg1"/>
              </a:solidFill>
              <a:latin typeface="Cera Pro" panose="00000500000000000000" pitchFamily="50" charset="0"/>
            </a:endParaRPr>
          </a:p>
        </p:txBody>
      </p:sp>
      <p:sp>
        <p:nvSpPr>
          <p:cNvPr id="5" name="Shape 3"/>
          <p:cNvSpPr/>
          <p:nvPr/>
        </p:nvSpPr>
        <p:spPr>
          <a:xfrm>
            <a:off x="0" y="3382882"/>
            <a:ext cx="9144000" cy="1760617"/>
          </a:xfrm>
          <a:prstGeom prst="rect">
            <a:avLst/>
          </a:prstGeom>
          <a:solidFill>
            <a:srgbClr val="00148C"/>
          </a:solidFill>
          <a:ln/>
        </p:spPr>
        <p:txBody>
          <a:bodyPr/>
          <a:lstStyle/>
          <a:p>
            <a:endParaRPr lang="en-GB"/>
          </a:p>
        </p:txBody>
      </p:sp>
      <p:sp>
        <p:nvSpPr>
          <p:cNvPr id="6" name="Text 4"/>
          <p:cNvSpPr/>
          <p:nvPr/>
        </p:nvSpPr>
        <p:spPr>
          <a:xfrm>
            <a:off x="640080" y="1417320"/>
            <a:ext cx="5303520" cy="274320"/>
          </a:xfrm>
          <a:prstGeom prst="rect">
            <a:avLst/>
          </a:prstGeom>
          <a:noFill/>
          <a:ln/>
        </p:spPr>
        <p:txBody>
          <a:bodyPr wrap="square" rtlCol="0" anchor="ctr"/>
          <a:lstStyle/>
          <a:p>
            <a:pPr marL="0" indent="0">
              <a:buNone/>
            </a:pPr>
            <a:endParaRPr lang="en-US" sz="1000"/>
          </a:p>
        </p:txBody>
      </p:sp>
      <p:sp>
        <p:nvSpPr>
          <p:cNvPr id="7" name="Text 5"/>
          <p:cNvSpPr/>
          <p:nvPr/>
        </p:nvSpPr>
        <p:spPr>
          <a:xfrm>
            <a:off x="49936" y="3479491"/>
            <a:ext cx="5303520" cy="292608"/>
          </a:xfrm>
          <a:prstGeom prst="rect">
            <a:avLst/>
          </a:prstGeom>
          <a:noFill/>
          <a:ln/>
        </p:spPr>
        <p:txBody>
          <a:bodyPr wrap="square" rtlCol="0" anchor="ctr"/>
          <a:lstStyle/>
          <a:p>
            <a:pPr marL="0" indent="0">
              <a:buNone/>
            </a:pPr>
            <a:r>
              <a:rPr lang="en-US" sz="2000" b="1">
                <a:solidFill>
                  <a:srgbClr val="FFFFFF"/>
                </a:solidFill>
                <a:latin typeface="Cera Pro" panose="00000500000000000000" pitchFamily="50" charset="0"/>
                <a:ea typeface="Cera Pro" pitchFamily="34" charset="-122"/>
                <a:cs typeface="Cera Pro" pitchFamily="34" charset="-120"/>
              </a:rPr>
              <a:t>Date: 07 October 2026</a:t>
            </a:r>
            <a:endParaRPr lang="en-US" sz="2000">
              <a:latin typeface="Cera Pro" panose="00000500000000000000" pitchFamily="50" charset="0"/>
            </a:endParaRPr>
          </a:p>
        </p:txBody>
      </p:sp>
      <p:sp>
        <p:nvSpPr>
          <p:cNvPr id="8" name="Text 6"/>
          <p:cNvSpPr/>
          <p:nvPr/>
        </p:nvSpPr>
        <p:spPr>
          <a:xfrm>
            <a:off x="49936" y="3771701"/>
            <a:ext cx="5303520" cy="365760"/>
          </a:xfrm>
          <a:prstGeom prst="rect">
            <a:avLst/>
          </a:prstGeom>
          <a:noFill/>
          <a:ln/>
        </p:spPr>
        <p:txBody>
          <a:bodyPr wrap="square" rtlCol="0" anchor="ctr"/>
          <a:lstStyle/>
          <a:p>
            <a:pPr marL="0" indent="0">
              <a:buNone/>
            </a:pPr>
            <a:r>
              <a:rPr lang="en-US" sz="1300">
                <a:solidFill>
                  <a:srgbClr val="FFFFFF"/>
                </a:solidFill>
                <a:latin typeface="Cera Pro" panose="00000500000000000000" pitchFamily="50" charset="0"/>
                <a:ea typeface="Cera Pro" pitchFamily="34" charset="-122"/>
                <a:cs typeface="Cera Pro" pitchFamily="34" charset="-120"/>
              </a:rPr>
              <a:t>Next in the Learn and Lunch series: Women’s Health at Work</a:t>
            </a:r>
            <a:endParaRPr lang="en-US" sz="1300">
              <a:latin typeface="Cera Pro" panose="00000500000000000000" pitchFamily="50" charset="0"/>
            </a:endParaRPr>
          </a:p>
        </p:txBody>
      </p:sp>
      <p:sp>
        <p:nvSpPr>
          <p:cNvPr id="9" name="Text 7"/>
          <p:cNvSpPr/>
          <p:nvPr/>
        </p:nvSpPr>
        <p:spPr>
          <a:xfrm>
            <a:off x="6541526" y="2810146"/>
            <a:ext cx="2743200" cy="292608"/>
          </a:xfrm>
          <a:prstGeom prst="rect">
            <a:avLst/>
          </a:prstGeom>
          <a:noFill/>
          <a:ln/>
        </p:spPr>
        <p:txBody>
          <a:bodyPr wrap="square" rtlCol="0" anchor="ctr"/>
          <a:lstStyle/>
          <a:p>
            <a:pPr marL="0" indent="0">
              <a:buNone/>
            </a:pPr>
            <a:r>
              <a:rPr lang="en-US" b="1">
                <a:solidFill>
                  <a:srgbClr val="00148C"/>
                </a:solidFill>
                <a:latin typeface="Cera Pro" pitchFamily="34" charset="0"/>
                <a:ea typeface="Cera Pro" pitchFamily="34" charset="-122"/>
                <a:cs typeface="Cera Pro" pitchFamily="34" charset="-120"/>
              </a:rPr>
              <a:t>Register here to join us!</a:t>
            </a:r>
            <a:endParaRPr lang="en-US">
              <a:solidFill>
                <a:srgbClr val="00148C"/>
              </a:solidFill>
            </a:endParaRPr>
          </a:p>
        </p:txBody>
      </p:sp>
      <p:sp>
        <p:nvSpPr>
          <p:cNvPr id="10" name="Shape 8"/>
          <p:cNvSpPr/>
          <p:nvPr/>
        </p:nvSpPr>
        <p:spPr>
          <a:xfrm>
            <a:off x="0" y="4892040"/>
            <a:ext cx="9144000" cy="251460"/>
          </a:xfrm>
          <a:prstGeom prst="rect">
            <a:avLst/>
          </a:prstGeom>
          <a:solidFill>
            <a:srgbClr val="00B0B9"/>
          </a:solidFill>
          <a:ln/>
        </p:spPr>
        <p:txBody>
          <a:bodyPr/>
          <a:lstStyle/>
          <a:p>
            <a:endParaRPr lang="en-GB"/>
          </a:p>
        </p:txBody>
      </p:sp>
      <p:sp>
        <p:nvSpPr>
          <p:cNvPr id="11" name="Text 9"/>
          <p:cNvSpPr/>
          <p:nvPr/>
        </p:nvSpPr>
        <p:spPr>
          <a:xfrm>
            <a:off x="0" y="4892040"/>
            <a:ext cx="9144000" cy="251460"/>
          </a:xfrm>
          <a:prstGeom prst="rect">
            <a:avLst/>
          </a:prstGeom>
          <a:noFill/>
          <a:ln/>
        </p:spPr>
        <p:txBody>
          <a:bodyPr wrap="square" rtlCol="0" anchor="ctr"/>
          <a:lstStyle/>
          <a:p>
            <a:pPr marL="0" indent="0" algn="ctr">
              <a:buNone/>
            </a:pPr>
            <a:r>
              <a:rPr lang="en-US" sz="750">
                <a:solidFill>
                  <a:srgbClr val="FFFFFF"/>
                </a:solidFill>
                <a:latin typeface="Cera Pro" pitchFamily="34" charset="0"/>
                <a:ea typeface="Cera Pro" pitchFamily="34" charset="-122"/>
                <a:cs typeface="Cera Pro" pitchFamily="34" charset="-120"/>
              </a:rPr>
              <a:t>thrivelaw.co.uk  |  enquiries@thrivelaw.co.uk  |  0113 869 8101</a:t>
            </a:r>
            <a:endParaRPr lang="en-US" sz="750"/>
          </a:p>
        </p:txBody>
      </p:sp>
      <p:sp>
        <p:nvSpPr>
          <p:cNvPr id="14" name="TextBox 13">
            <a:extLst>
              <a:ext uri="{FF2B5EF4-FFF2-40B4-BE49-F238E27FC236}">
                <a16:creationId xmlns:a16="http://schemas.microsoft.com/office/drawing/2014/main" id="{1BD89365-181A-349B-AD5F-35E5839D1348}"/>
              </a:ext>
            </a:extLst>
          </p:cNvPr>
          <p:cNvSpPr txBox="1"/>
          <p:nvPr/>
        </p:nvSpPr>
        <p:spPr>
          <a:xfrm>
            <a:off x="49936" y="4458832"/>
            <a:ext cx="7800387" cy="261610"/>
          </a:xfrm>
          <a:prstGeom prst="rect">
            <a:avLst/>
          </a:prstGeom>
          <a:noFill/>
        </p:spPr>
        <p:txBody>
          <a:bodyPr wrap="square" rtlCol="0">
            <a:spAutoFit/>
          </a:bodyPr>
          <a:lstStyle/>
          <a:p>
            <a:r>
              <a:rPr lang="en-US" sz="1100" i="1">
                <a:solidFill>
                  <a:schemeClr val="bg1"/>
                </a:solidFill>
              </a:rPr>
              <a:t>An employment law update regarding women’s health at work and what to expect and plan for with the new employment rights act.</a:t>
            </a:r>
            <a:endParaRPr lang="en-GB" sz="1100" i="1">
              <a:solidFill>
                <a:schemeClr val="bg1"/>
              </a:solidFill>
            </a:endParaRPr>
          </a:p>
        </p:txBody>
      </p:sp>
      <p:pic>
        <p:nvPicPr>
          <p:cNvPr id="13" name="Picture 12" descr="Thrive Law logo">
            <a:extLst>
              <a:ext uri="{FF2B5EF4-FFF2-40B4-BE49-F238E27FC236}">
                <a16:creationId xmlns:a16="http://schemas.microsoft.com/office/drawing/2014/main" id="{86922EAA-8883-8974-5742-61ADAF97089D}"/>
              </a:ext>
            </a:extLst>
          </p:cNvPr>
          <p:cNvPicPr>
            <a:picLocks noChangeAspect="1"/>
          </p:cNvPicPr>
          <p:nvPr/>
        </p:nvPicPr>
        <p:blipFill>
          <a:blip r:embed="rId3"/>
          <a:srcRect l="6453" t="32614" r="5961" b="25372"/>
          <a:stretch>
            <a:fillRect/>
          </a:stretch>
        </p:blipFill>
        <p:spPr>
          <a:xfrm>
            <a:off x="6695341" y="3510968"/>
            <a:ext cx="2312747" cy="878832"/>
          </a:xfrm>
          <a:prstGeom prst="rect">
            <a:avLst/>
          </a:prstGeom>
          <a:ln>
            <a:noFill/>
          </a:ln>
        </p:spPr>
      </p:pic>
      <p:pic>
        <p:nvPicPr>
          <p:cNvPr id="17" name="Picture 16">
            <a:extLst>
              <a:ext uri="{FF2B5EF4-FFF2-40B4-BE49-F238E27FC236}">
                <a16:creationId xmlns:a16="http://schemas.microsoft.com/office/drawing/2014/main" id="{1E58374C-0BC1-BB20-430F-B4827B241F89}"/>
              </a:ext>
            </a:extLst>
          </p:cNvPr>
          <p:cNvPicPr>
            <a:picLocks noChangeAspect="1"/>
          </p:cNvPicPr>
          <p:nvPr/>
        </p:nvPicPr>
        <p:blipFill>
          <a:blip r:embed="rId4"/>
          <a:stretch>
            <a:fillRect/>
          </a:stretch>
        </p:blipFill>
        <p:spPr>
          <a:xfrm>
            <a:off x="6651572" y="316033"/>
            <a:ext cx="2255717" cy="2255717"/>
          </a:xfrm>
          <a:prstGeom prst="rect">
            <a:avLst/>
          </a:prstGeom>
        </p:spPr>
      </p:pic>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3" cstate="print"/>
          <a:stretch>
            <a:fillRect/>
          </a:stretch>
        </p:blipFill>
        <p:spPr>
          <a:xfrm>
            <a:off x="1167802" y="3124331"/>
            <a:ext cx="81119" cy="81119"/>
          </a:xfrm>
          <a:prstGeom prst="rect">
            <a:avLst/>
          </a:prstGeom>
        </p:spPr>
      </p:pic>
      <p:sp>
        <p:nvSpPr>
          <p:cNvPr id="3" name="object 3"/>
          <p:cNvSpPr/>
          <p:nvPr/>
        </p:nvSpPr>
        <p:spPr>
          <a:xfrm>
            <a:off x="371341" y="3165870"/>
            <a:ext cx="212555" cy="368218"/>
          </a:xfrm>
          <a:custGeom>
            <a:avLst/>
            <a:gdLst/>
            <a:ahLst/>
            <a:cxnLst/>
            <a:rect l="l" t="t" r="r" b="b"/>
            <a:pathLst>
              <a:path w="467359" h="809625">
                <a:moveTo>
                  <a:pt x="269489" y="0"/>
                </a:moveTo>
                <a:lnTo>
                  <a:pt x="98677" y="0"/>
                </a:lnTo>
                <a:lnTo>
                  <a:pt x="98677" y="167701"/>
                </a:lnTo>
                <a:lnTo>
                  <a:pt x="0" y="167701"/>
                </a:lnTo>
                <a:lnTo>
                  <a:pt x="0" y="311917"/>
                </a:lnTo>
                <a:lnTo>
                  <a:pt x="98677" y="311917"/>
                </a:lnTo>
                <a:lnTo>
                  <a:pt x="98677" y="573814"/>
                </a:lnTo>
                <a:lnTo>
                  <a:pt x="102187" y="624211"/>
                </a:lnTo>
                <a:lnTo>
                  <a:pt x="112507" y="668324"/>
                </a:lnTo>
                <a:lnTo>
                  <a:pt x="129326" y="706249"/>
                </a:lnTo>
                <a:lnTo>
                  <a:pt x="152330" y="738081"/>
                </a:lnTo>
                <a:lnTo>
                  <a:pt x="181208" y="763913"/>
                </a:lnTo>
                <a:lnTo>
                  <a:pt x="215647" y="783840"/>
                </a:lnTo>
                <a:lnTo>
                  <a:pt x="255334" y="797957"/>
                </a:lnTo>
                <a:lnTo>
                  <a:pt x="299957" y="806358"/>
                </a:lnTo>
                <a:lnTo>
                  <a:pt x="349204" y="809137"/>
                </a:lnTo>
                <a:lnTo>
                  <a:pt x="381279" y="808012"/>
                </a:lnTo>
                <a:lnTo>
                  <a:pt x="411348" y="804872"/>
                </a:lnTo>
                <a:lnTo>
                  <a:pt x="439760" y="800068"/>
                </a:lnTo>
                <a:lnTo>
                  <a:pt x="466865" y="793954"/>
                </a:lnTo>
                <a:lnTo>
                  <a:pt x="466865" y="650995"/>
                </a:lnTo>
                <a:lnTo>
                  <a:pt x="421627" y="654489"/>
                </a:lnTo>
                <a:lnTo>
                  <a:pt x="402449" y="655638"/>
                </a:lnTo>
                <a:lnTo>
                  <a:pt x="334606" y="650994"/>
                </a:lnTo>
                <a:lnTo>
                  <a:pt x="298272" y="634410"/>
                </a:lnTo>
                <a:lnTo>
                  <a:pt x="269489" y="558653"/>
                </a:lnTo>
                <a:lnTo>
                  <a:pt x="269489" y="311917"/>
                </a:lnTo>
                <a:lnTo>
                  <a:pt x="446625" y="311917"/>
                </a:lnTo>
                <a:lnTo>
                  <a:pt x="446625" y="167701"/>
                </a:lnTo>
                <a:lnTo>
                  <a:pt x="269489" y="167701"/>
                </a:lnTo>
                <a:lnTo>
                  <a:pt x="269489" y="0"/>
                </a:lnTo>
                <a:close/>
              </a:path>
            </a:pathLst>
          </a:custGeom>
          <a:solidFill>
            <a:srgbClr val="00B0BD"/>
          </a:solidFill>
        </p:spPr>
        <p:txBody>
          <a:bodyPr wrap="square" lIns="0" tIns="0" rIns="0" bIns="0" rtlCol="0"/>
          <a:lstStyle/>
          <a:p>
            <a:pPr defTabSz="415869">
              <a:defRPr/>
            </a:pPr>
            <a:endParaRPr sz="819" kern="0">
              <a:solidFill>
                <a:sysClr val="windowText" lastClr="000000"/>
              </a:solidFill>
            </a:endParaRPr>
          </a:p>
        </p:txBody>
      </p:sp>
      <p:sp>
        <p:nvSpPr>
          <p:cNvPr id="4" name="object 4"/>
          <p:cNvSpPr/>
          <p:nvPr/>
        </p:nvSpPr>
        <p:spPr>
          <a:xfrm>
            <a:off x="634287" y="3100173"/>
            <a:ext cx="261941" cy="426844"/>
          </a:xfrm>
          <a:custGeom>
            <a:avLst/>
            <a:gdLst/>
            <a:ahLst/>
            <a:cxnLst/>
            <a:rect l="l" t="t" r="r" b="b"/>
            <a:pathLst>
              <a:path w="575944" h="938529">
                <a:moveTo>
                  <a:pt x="170801" y="0"/>
                </a:moveTo>
                <a:lnTo>
                  <a:pt x="0" y="0"/>
                </a:lnTo>
                <a:lnTo>
                  <a:pt x="0" y="938411"/>
                </a:lnTo>
                <a:lnTo>
                  <a:pt x="170801" y="938411"/>
                </a:lnTo>
                <a:lnTo>
                  <a:pt x="170801" y="574045"/>
                </a:lnTo>
                <a:lnTo>
                  <a:pt x="179597" y="524639"/>
                </a:lnTo>
                <a:lnTo>
                  <a:pt x="204169" y="486267"/>
                </a:lnTo>
                <a:lnTo>
                  <a:pt x="241788" y="461419"/>
                </a:lnTo>
                <a:lnTo>
                  <a:pt x="289729" y="452583"/>
                </a:lnTo>
                <a:lnTo>
                  <a:pt x="337272" y="461242"/>
                </a:lnTo>
                <a:lnTo>
                  <a:pt x="374029" y="485796"/>
                </a:lnTo>
                <a:lnTo>
                  <a:pt x="397739" y="524109"/>
                </a:lnTo>
                <a:lnTo>
                  <a:pt x="406144" y="574045"/>
                </a:lnTo>
                <a:lnTo>
                  <a:pt x="406144" y="938411"/>
                </a:lnTo>
                <a:lnTo>
                  <a:pt x="575668" y="938411"/>
                </a:lnTo>
                <a:lnTo>
                  <a:pt x="575668" y="550004"/>
                </a:lnTo>
                <a:lnTo>
                  <a:pt x="571529" y="495957"/>
                </a:lnTo>
                <a:lnTo>
                  <a:pt x="559398" y="447145"/>
                </a:lnTo>
                <a:lnTo>
                  <a:pt x="539706" y="404174"/>
                </a:lnTo>
                <a:lnTo>
                  <a:pt x="512882" y="367652"/>
                </a:lnTo>
                <a:lnTo>
                  <a:pt x="479356" y="338188"/>
                </a:lnTo>
                <a:lnTo>
                  <a:pt x="439559" y="316389"/>
                </a:lnTo>
                <a:lnTo>
                  <a:pt x="393920" y="302864"/>
                </a:lnTo>
                <a:lnTo>
                  <a:pt x="342869" y="298221"/>
                </a:lnTo>
                <a:lnTo>
                  <a:pt x="291967" y="302826"/>
                </a:lnTo>
                <a:lnTo>
                  <a:pt x="245927" y="316092"/>
                </a:lnTo>
                <a:lnTo>
                  <a:pt x="205340" y="337191"/>
                </a:lnTo>
                <a:lnTo>
                  <a:pt x="170801" y="365297"/>
                </a:lnTo>
                <a:lnTo>
                  <a:pt x="170801" y="0"/>
                </a:lnTo>
                <a:close/>
              </a:path>
            </a:pathLst>
          </a:custGeom>
          <a:solidFill>
            <a:srgbClr val="00B0BD"/>
          </a:solidFill>
        </p:spPr>
        <p:txBody>
          <a:bodyPr wrap="square" lIns="0" tIns="0" rIns="0" bIns="0" rtlCol="0"/>
          <a:lstStyle/>
          <a:p>
            <a:pPr defTabSz="415869">
              <a:defRPr/>
            </a:pPr>
            <a:endParaRPr sz="819" kern="0">
              <a:solidFill>
                <a:sysClr val="windowText" lastClr="000000"/>
              </a:solidFill>
            </a:endParaRPr>
          </a:p>
        </p:txBody>
      </p:sp>
      <p:sp>
        <p:nvSpPr>
          <p:cNvPr id="5" name="object 5"/>
          <p:cNvSpPr/>
          <p:nvPr/>
        </p:nvSpPr>
        <p:spPr>
          <a:xfrm>
            <a:off x="948117" y="3238682"/>
            <a:ext cx="175012" cy="288510"/>
          </a:xfrm>
          <a:custGeom>
            <a:avLst/>
            <a:gdLst/>
            <a:ahLst/>
            <a:cxnLst/>
            <a:rect l="l" t="t" r="r" b="b"/>
            <a:pathLst>
              <a:path w="384810" h="634365">
                <a:moveTo>
                  <a:pt x="328942" y="0"/>
                </a:moveTo>
                <a:lnTo>
                  <a:pt x="279111" y="5376"/>
                </a:lnTo>
                <a:lnTo>
                  <a:pt x="232956" y="21191"/>
                </a:lnTo>
                <a:lnTo>
                  <a:pt x="191779" y="46970"/>
                </a:lnTo>
                <a:lnTo>
                  <a:pt x="156885" y="82238"/>
                </a:lnTo>
                <a:lnTo>
                  <a:pt x="156885" y="7601"/>
                </a:lnTo>
                <a:lnTo>
                  <a:pt x="0" y="7601"/>
                </a:lnTo>
                <a:lnTo>
                  <a:pt x="0" y="633865"/>
                </a:lnTo>
                <a:lnTo>
                  <a:pt x="170801" y="633865"/>
                </a:lnTo>
                <a:lnTo>
                  <a:pt x="170801" y="321382"/>
                </a:lnTo>
                <a:lnTo>
                  <a:pt x="176412" y="270186"/>
                </a:lnTo>
                <a:lnTo>
                  <a:pt x="192497" y="229011"/>
                </a:lnTo>
                <a:lnTo>
                  <a:pt x="217930" y="197538"/>
                </a:lnTo>
                <a:lnTo>
                  <a:pt x="251586" y="175451"/>
                </a:lnTo>
                <a:lnTo>
                  <a:pt x="292340" y="162431"/>
                </a:lnTo>
                <a:lnTo>
                  <a:pt x="339068" y="158162"/>
                </a:lnTo>
                <a:lnTo>
                  <a:pt x="384627" y="158162"/>
                </a:lnTo>
                <a:lnTo>
                  <a:pt x="384627" y="7601"/>
                </a:lnTo>
                <a:lnTo>
                  <a:pt x="372186" y="4276"/>
                </a:lnTo>
                <a:lnTo>
                  <a:pt x="359156" y="1900"/>
                </a:lnTo>
                <a:lnTo>
                  <a:pt x="344941" y="475"/>
                </a:lnTo>
                <a:lnTo>
                  <a:pt x="328942" y="0"/>
                </a:lnTo>
                <a:close/>
              </a:path>
            </a:pathLst>
          </a:custGeom>
          <a:solidFill>
            <a:srgbClr val="00B0BD"/>
          </a:solidFill>
        </p:spPr>
        <p:txBody>
          <a:bodyPr wrap="square" lIns="0" tIns="0" rIns="0" bIns="0" rtlCol="0"/>
          <a:lstStyle/>
          <a:p>
            <a:pPr defTabSz="415869">
              <a:defRPr/>
            </a:pPr>
            <a:endParaRPr sz="819" kern="0">
              <a:solidFill>
                <a:sysClr val="windowText" lastClr="000000"/>
              </a:solidFill>
            </a:endParaRPr>
          </a:p>
        </p:txBody>
      </p:sp>
      <p:sp>
        <p:nvSpPr>
          <p:cNvPr id="6" name="object 6"/>
          <p:cNvSpPr/>
          <p:nvPr/>
        </p:nvSpPr>
        <p:spPr>
          <a:xfrm>
            <a:off x="1285157" y="3235810"/>
            <a:ext cx="591748" cy="298329"/>
          </a:xfrm>
          <a:custGeom>
            <a:avLst/>
            <a:gdLst/>
            <a:ahLst/>
            <a:cxnLst/>
            <a:rect l="l" t="t" r="r" b="b"/>
            <a:pathLst>
              <a:path w="1301114" h="655954">
                <a:moveTo>
                  <a:pt x="676871" y="13919"/>
                </a:moveTo>
                <a:lnTo>
                  <a:pt x="495935" y="13919"/>
                </a:lnTo>
                <a:lnTo>
                  <a:pt x="337794" y="368185"/>
                </a:lnTo>
                <a:lnTo>
                  <a:pt x="179654" y="13919"/>
                </a:lnTo>
                <a:lnTo>
                  <a:pt x="0" y="13919"/>
                </a:lnTo>
                <a:lnTo>
                  <a:pt x="309968" y="641032"/>
                </a:lnTo>
                <a:lnTo>
                  <a:pt x="366890" y="641032"/>
                </a:lnTo>
                <a:lnTo>
                  <a:pt x="676871" y="13919"/>
                </a:lnTo>
                <a:close/>
              </a:path>
              <a:path w="1301114" h="655954">
                <a:moveTo>
                  <a:pt x="1300607" y="290982"/>
                </a:moveTo>
                <a:lnTo>
                  <a:pt x="1297101" y="243484"/>
                </a:lnTo>
                <a:lnTo>
                  <a:pt x="1286840" y="198539"/>
                </a:lnTo>
                <a:lnTo>
                  <a:pt x="1270177" y="156718"/>
                </a:lnTo>
                <a:lnTo>
                  <a:pt x="1258976" y="137896"/>
                </a:lnTo>
                <a:lnTo>
                  <a:pt x="1247495" y="118605"/>
                </a:lnTo>
                <a:lnTo>
                  <a:pt x="1219161" y="84759"/>
                </a:lnTo>
                <a:lnTo>
                  <a:pt x="1185557" y="55791"/>
                </a:lnTo>
                <a:lnTo>
                  <a:pt x="1147038" y="32245"/>
                </a:lnTo>
                <a:lnTo>
                  <a:pt x="1134872" y="27292"/>
                </a:lnTo>
                <a:lnTo>
                  <a:pt x="1134872" y="264426"/>
                </a:lnTo>
                <a:lnTo>
                  <a:pt x="850201" y="264426"/>
                </a:lnTo>
                <a:lnTo>
                  <a:pt x="871385" y="211569"/>
                </a:lnTo>
                <a:lnTo>
                  <a:pt x="904913" y="171754"/>
                </a:lnTo>
                <a:lnTo>
                  <a:pt x="948410" y="146646"/>
                </a:lnTo>
                <a:lnTo>
                  <a:pt x="999490" y="137896"/>
                </a:lnTo>
                <a:lnTo>
                  <a:pt x="1041133" y="143408"/>
                </a:lnTo>
                <a:lnTo>
                  <a:pt x="1077925" y="159486"/>
                </a:lnTo>
                <a:lnTo>
                  <a:pt x="1107440" y="185458"/>
                </a:lnTo>
                <a:lnTo>
                  <a:pt x="1127226" y="220662"/>
                </a:lnTo>
                <a:lnTo>
                  <a:pt x="1134872" y="264426"/>
                </a:lnTo>
                <a:lnTo>
                  <a:pt x="1134872" y="27292"/>
                </a:lnTo>
                <a:lnTo>
                  <a:pt x="1103998" y="14719"/>
                </a:lnTo>
                <a:lnTo>
                  <a:pt x="1056805" y="3771"/>
                </a:lnTo>
                <a:lnTo>
                  <a:pt x="1005814" y="0"/>
                </a:lnTo>
                <a:lnTo>
                  <a:pt x="956551" y="3467"/>
                </a:lnTo>
                <a:lnTo>
                  <a:pt x="909815" y="13576"/>
                </a:lnTo>
                <a:lnTo>
                  <a:pt x="866051" y="29845"/>
                </a:lnTo>
                <a:lnTo>
                  <a:pt x="825741" y="51841"/>
                </a:lnTo>
                <a:lnTo>
                  <a:pt x="789317" y="79108"/>
                </a:lnTo>
                <a:lnTo>
                  <a:pt x="757237" y="111175"/>
                </a:lnTo>
                <a:lnTo>
                  <a:pt x="729983" y="147599"/>
                </a:lnTo>
                <a:lnTo>
                  <a:pt x="707974" y="187921"/>
                </a:lnTo>
                <a:lnTo>
                  <a:pt x="691692" y="231686"/>
                </a:lnTo>
                <a:lnTo>
                  <a:pt x="681596" y="278422"/>
                </a:lnTo>
                <a:lnTo>
                  <a:pt x="678129" y="327698"/>
                </a:lnTo>
                <a:lnTo>
                  <a:pt x="681075" y="372948"/>
                </a:lnTo>
                <a:lnTo>
                  <a:pt x="689737" y="416102"/>
                </a:lnTo>
                <a:lnTo>
                  <a:pt x="703770" y="456806"/>
                </a:lnTo>
                <a:lnTo>
                  <a:pt x="722871" y="494728"/>
                </a:lnTo>
                <a:lnTo>
                  <a:pt x="746747" y="529513"/>
                </a:lnTo>
                <a:lnTo>
                  <a:pt x="775068" y="560781"/>
                </a:lnTo>
                <a:lnTo>
                  <a:pt x="807529" y="588213"/>
                </a:lnTo>
                <a:lnTo>
                  <a:pt x="843826" y="611454"/>
                </a:lnTo>
                <a:lnTo>
                  <a:pt x="883627" y="630135"/>
                </a:lnTo>
                <a:lnTo>
                  <a:pt x="926630" y="643902"/>
                </a:lnTo>
                <a:lnTo>
                  <a:pt x="972527" y="652437"/>
                </a:lnTo>
                <a:lnTo>
                  <a:pt x="1021003" y="655358"/>
                </a:lnTo>
                <a:lnTo>
                  <a:pt x="1077175" y="651332"/>
                </a:lnTo>
                <a:lnTo>
                  <a:pt x="1130312" y="639533"/>
                </a:lnTo>
                <a:lnTo>
                  <a:pt x="1180414" y="620382"/>
                </a:lnTo>
                <a:lnTo>
                  <a:pt x="1227480" y="594321"/>
                </a:lnTo>
                <a:lnTo>
                  <a:pt x="1271511" y="561759"/>
                </a:lnTo>
                <a:lnTo>
                  <a:pt x="1239164" y="508609"/>
                </a:lnTo>
                <a:lnTo>
                  <a:pt x="1200658" y="445350"/>
                </a:lnTo>
                <a:lnTo>
                  <a:pt x="1161630" y="471779"/>
                </a:lnTo>
                <a:lnTo>
                  <a:pt x="1120000" y="491693"/>
                </a:lnTo>
                <a:lnTo>
                  <a:pt x="1075042" y="504240"/>
                </a:lnTo>
                <a:lnTo>
                  <a:pt x="1026058" y="508609"/>
                </a:lnTo>
                <a:lnTo>
                  <a:pt x="974725" y="503377"/>
                </a:lnTo>
                <a:lnTo>
                  <a:pt x="930630" y="487921"/>
                </a:lnTo>
                <a:lnTo>
                  <a:pt x="894600" y="462699"/>
                </a:lnTo>
                <a:lnTo>
                  <a:pt x="867511" y="428129"/>
                </a:lnTo>
                <a:lnTo>
                  <a:pt x="850201" y="384632"/>
                </a:lnTo>
                <a:lnTo>
                  <a:pt x="1289215" y="384632"/>
                </a:lnTo>
                <a:lnTo>
                  <a:pt x="1293126" y="365899"/>
                </a:lnTo>
                <a:lnTo>
                  <a:pt x="1296809" y="343027"/>
                </a:lnTo>
                <a:lnTo>
                  <a:pt x="1299540" y="317538"/>
                </a:lnTo>
                <a:lnTo>
                  <a:pt x="1300607" y="290982"/>
                </a:lnTo>
                <a:close/>
              </a:path>
            </a:pathLst>
          </a:custGeom>
          <a:solidFill>
            <a:srgbClr val="00B0BD"/>
          </a:solidFill>
        </p:spPr>
        <p:txBody>
          <a:bodyPr wrap="square" lIns="0" tIns="0" rIns="0" bIns="0" rtlCol="0"/>
          <a:lstStyle/>
          <a:p>
            <a:pPr defTabSz="415869">
              <a:defRPr/>
            </a:pPr>
            <a:endParaRPr sz="819" kern="0">
              <a:solidFill>
                <a:sysClr val="windowText" lastClr="000000"/>
              </a:solidFill>
            </a:endParaRPr>
          </a:p>
        </p:txBody>
      </p:sp>
      <p:sp>
        <p:nvSpPr>
          <p:cNvPr id="7" name="object 7"/>
          <p:cNvSpPr/>
          <p:nvPr/>
        </p:nvSpPr>
        <p:spPr>
          <a:xfrm>
            <a:off x="1957623" y="3100189"/>
            <a:ext cx="77398" cy="427422"/>
          </a:xfrm>
          <a:custGeom>
            <a:avLst/>
            <a:gdLst/>
            <a:ahLst/>
            <a:cxnLst/>
            <a:rect l="l" t="t" r="r" b="b"/>
            <a:pathLst>
              <a:path w="170179" h="939800">
                <a:moveTo>
                  <a:pt x="169607" y="0"/>
                </a:moveTo>
                <a:lnTo>
                  <a:pt x="0" y="0"/>
                </a:lnTo>
                <a:lnTo>
                  <a:pt x="0" y="939636"/>
                </a:lnTo>
                <a:lnTo>
                  <a:pt x="169607" y="939636"/>
                </a:lnTo>
                <a:lnTo>
                  <a:pt x="169607" y="0"/>
                </a:lnTo>
                <a:close/>
              </a:path>
            </a:pathLst>
          </a:custGeom>
          <a:solidFill>
            <a:srgbClr val="263A79"/>
          </a:solidFill>
        </p:spPr>
        <p:txBody>
          <a:bodyPr wrap="square" lIns="0" tIns="0" rIns="0" bIns="0" rtlCol="0"/>
          <a:lstStyle/>
          <a:p>
            <a:pPr defTabSz="415869">
              <a:defRPr/>
            </a:pPr>
            <a:endParaRPr sz="819" kern="0">
              <a:solidFill>
                <a:sysClr val="windowText" lastClr="000000"/>
              </a:solidFill>
            </a:endParaRPr>
          </a:p>
        </p:txBody>
      </p:sp>
      <p:sp>
        <p:nvSpPr>
          <p:cNvPr id="8" name="object 8"/>
          <p:cNvSpPr/>
          <p:nvPr/>
        </p:nvSpPr>
        <p:spPr>
          <a:xfrm>
            <a:off x="2076441" y="3238444"/>
            <a:ext cx="745100" cy="296018"/>
          </a:xfrm>
          <a:custGeom>
            <a:avLst/>
            <a:gdLst/>
            <a:ahLst/>
            <a:cxnLst/>
            <a:rect l="l" t="t" r="r" b="b"/>
            <a:pathLst>
              <a:path w="1638300" h="650875">
                <a:moveTo>
                  <a:pt x="560298" y="266319"/>
                </a:moveTo>
                <a:lnTo>
                  <a:pt x="556374" y="210527"/>
                </a:lnTo>
                <a:lnTo>
                  <a:pt x="544918" y="161277"/>
                </a:lnTo>
                <a:lnTo>
                  <a:pt x="538734" y="146989"/>
                </a:lnTo>
                <a:lnTo>
                  <a:pt x="526427" y="118554"/>
                </a:lnTo>
                <a:lnTo>
                  <a:pt x="501345" y="82372"/>
                </a:lnTo>
                <a:lnTo>
                  <a:pt x="470166" y="52743"/>
                </a:lnTo>
                <a:lnTo>
                  <a:pt x="433362" y="29679"/>
                </a:lnTo>
                <a:lnTo>
                  <a:pt x="391414" y="13195"/>
                </a:lnTo>
                <a:lnTo>
                  <a:pt x="344792" y="3302"/>
                </a:lnTo>
                <a:lnTo>
                  <a:pt x="293979" y="0"/>
                </a:lnTo>
                <a:lnTo>
                  <a:pt x="240995" y="3467"/>
                </a:lnTo>
                <a:lnTo>
                  <a:pt x="191249" y="13957"/>
                </a:lnTo>
                <a:lnTo>
                  <a:pt x="144653" y="31559"/>
                </a:lnTo>
                <a:lnTo>
                  <a:pt x="101079" y="56388"/>
                </a:lnTo>
                <a:lnTo>
                  <a:pt x="60452" y="88544"/>
                </a:lnTo>
                <a:lnTo>
                  <a:pt x="22644" y="128130"/>
                </a:lnTo>
                <a:lnTo>
                  <a:pt x="110578" y="232410"/>
                </a:lnTo>
                <a:lnTo>
                  <a:pt x="148653" y="196265"/>
                </a:lnTo>
                <a:lnTo>
                  <a:pt x="187198" y="169443"/>
                </a:lnTo>
                <a:lnTo>
                  <a:pt x="228574" y="152742"/>
                </a:lnTo>
                <a:lnTo>
                  <a:pt x="275145" y="146989"/>
                </a:lnTo>
                <a:lnTo>
                  <a:pt x="325526" y="154520"/>
                </a:lnTo>
                <a:lnTo>
                  <a:pt x="361657" y="176187"/>
                </a:lnTo>
                <a:lnTo>
                  <a:pt x="383438" y="210578"/>
                </a:lnTo>
                <a:lnTo>
                  <a:pt x="390715" y="256286"/>
                </a:lnTo>
                <a:lnTo>
                  <a:pt x="390715" y="283921"/>
                </a:lnTo>
                <a:lnTo>
                  <a:pt x="390715" y="395719"/>
                </a:lnTo>
                <a:lnTo>
                  <a:pt x="390715" y="403250"/>
                </a:lnTo>
                <a:lnTo>
                  <a:pt x="380377" y="453224"/>
                </a:lnTo>
                <a:lnTo>
                  <a:pt x="352247" y="492137"/>
                </a:lnTo>
                <a:lnTo>
                  <a:pt x="310680" y="517385"/>
                </a:lnTo>
                <a:lnTo>
                  <a:pt x="260057" y="526376"/>
                </a:lnTo>
                <a:lnTo>
                  <a:pt x="223875" y="521779"/>
                </a:lnTo>
                <a:lnTo>
                  <a:pt x="195694" y="508457"/>
                </a:lnTo>
                <a:lnTo>
                  <a:pt x="177406" y="487133"/>
                </a:lnTo>
                <a:lnTo>
                  <a:pt x="170891" y="458508"/>
                </a:lnTo>
                <a:lnTo>
                  <a:pt x="176657" y="431215"/>
                </a:lnTo>
                <a:lnTo>
                  <a:pt x="193484" y="411581"/>
                </a:lnTo>
                <a:lnTo>
                  <a:pt x="220687" y="399707"/>
                </a:lnTo>
                <a:lnTo>
                  <a:pt x="257543" y="395719"/>
                </a:lnTo>
                <a:lnTo>
                  <a:pt x="390715" y="395719"/>
                </a:lnTo>
                <a:lnTo>
                  <a:pt x="390715" y="283921"/>
                </a:lnTo>
                <a:lnTo>
                  <a:pt x="234950" y="283921"/>
                </a:lnTo>
                <a:lnTo>
                  <a:pt x="176834" y="288010"/>
                </a:lnTo>
                <a:lnTo>
                  <a:pt x="125730" y="299999"/>
                </a:lnTo>
                <a:lnTo>
                  <a:pt x="82346" y="319519"/>
                </a:lnTo>
                <a:lnTo>
                  <a:pt x="47371" y="346151"/>
                </a:lnTo>
                <a:lnTo>
                  <a:pt x="21526" y="379501"/>
                </a:lnTo>
                <a:lnTo>
                  <a:pt x="5499" y="419188"/>
                </a:lnTo>
                <a:lnTo>
                  <a:pt x="0" y="464807"/>
                </a:lnTo>
                <a:lnTo>
                  <a:pt x="4775" y="508330"/>
                </a:lnTo>
                <a:lnTo>
                  <a:pt x="18859" y="547814"/>
                </a:lnTo>
                <a:lnTo>
                  <a:pt x="41833" y="582282"/>
                </a:lnTo>
                <a:lnTo>
                  <a:pt x="73317" y="610768"/>
                </a:lnTo>
                <a:lnTo>
                  <a:pt x="112915" y="632320"/>
                </a:lnTo>
                <a:lnTo>
                  <a:pt x="160223" y="645947"/>
                </a:lnTo>
                <a:lnTo>
                  <a:pt x="214845" y="650709"/>
                </a:lnTo>
                <a:lnTo>
                  <a:pt x="272224" y="645477"/>
                </a:lnTo>
                <a:lnTo>
                  <a:pt x="323354" y="630466"/>
                </a:lnTo>
                <a:lnTo>
                  <a:pt x="367652" y="606742"/>
                </a:lnTo>
                <a:lnTo>
                  <a:pt x="404533" y="575348"/>
                </a:lnTo>
                <a:lnTo>
                  <a:pt x="404533" y="635660"/>
                </a:lnTo>
                <a:lnTo>
                  <a:pt x="560298" y="635660"/>
                </a:lnTo>
                <a:lnTo>
                  <a:pt x="560298" y="575348"/>
                </a:lnTo>
                <a:lnTo>
                  <a:pt x="560298" y="526376"/>
                </a:lnTo>
                <a:lnTo>
                  <a:pt x="560298" y="395719"/>
                </a:lnTo>
                <a:lnTo>
                  <a:pt x="560298" y="266319"/>
                </a:lnTo>
                <a:close/>
              </a:path>
              <a:path w="1638300" h="650875">
                <a:moveTo>
                  <a:pt x="1638147" y="13817"/>
                </a:moveTo>
                <a:lnTo>
                  <a:pt x="1459750" y="13817"/>
                </a:lnTo>
                <a:lnTo>
                  <a:pt x="1315313" y="360527"/>
                </a:lnTo>
                <a:lnTo>
                  <a:pt x="1143190" y="12"/>
                </a:lnTo>
                <a:lnTo>
                  <a:pt x="1086662" y="12"/>
                </a:lnTo>
                <a:lnTo>
                  <a:pt x="917092" y="368084"/>
                </a:lnTo>
                <a:lnTo>
                  <a:pt x="770089" y="13817"/>
                </a:lnTo>
                <a:lnTo>
                  <a:pt x="591705" y="13817"/>
                </a:lnTo>
                <a:lnTo>
                  <a:pt x="880656" y="636397"/>
                </a:lnTo>
                <a:lnTo>
                  <a:pt x="935926" y="636397"/>
                </a:lnTo>
                <a:lnTo>
                  <a:pt x="1115555" y="279387"/>
                </a:lnTo>
                <a:lnTo>
                  <a:pt x="1293939" y="636397"/>
                </a:lnTo>
                <a:lnTo>
                  <a:pt x="1349222" y="636397"/>
                </a:lnTo>
                <a:lnTo>
                  <a:pt x="1638147" y="13817"/>
                </a:lnTo>
                <a:close/>
              </a:path>
            </a:pathLst>
          </a:custGeom>
          <a:solidFill>
            <a:srgbClr val="263A79"/>
          </a:solidFill>
        </p:spPr>
        <p:txBody>
          <a:bodyPr wrap="square" lIns="0" tIns="0" rIns="0" bIns="0" rtlCol="0"/>
          <a:lstStyle/>
          <a:p>
            <a:pPr defTabSz="415869">
              <a:defRPr/>
            </a:pPr>
            <a:endParaRPr sz="819" kern="0">
              <a:solidFill>
                <a:sysClr val="windowText" lastClr="000000"/>
              </a:solidFill>
            </a:endParaRPr>
          </a:p>
        </p:txBody>
      </p:sp>
      <p:grpSp>
        <p:nvGrpSpPr>
          <p:cNvPr id="9" name="object 9"/>
          <p:cNvGrpSpPr/>
          <p:nvPr/>
        </p:nvGrpSpPr>
        <p:grpSpPr>
          <a:xfrm>
            <a:off x="416321" y="3588473"/>
            <a:ext cx="424245" cy="115808"/>
            <a:chOff x="914686" y="7890209"/>
            <a:chExt cx="932815" cy="254635"/>
          </a:xfrm>
        </p:grpSpPr>
        <p:sp>
          <p:nvSpPr>
            <p:cNvPr id="10" name="object 10"/>
            <p:cNvSpPr/>
            <p:nvPr/>
          </p:nvSpPr>
          <p:spPr>
            <a:xfrm>
              <a:off x="914686" y="7973061"/>
              <a:ext cx="273050" cy="171450"/>
            </a:xfrm>
            <a:custGeom>
              <a:avLst/>
              <a:gdLst/>
              <a:ahLst/>
              <a:cxnLst/>
              <a:rect l="l" t="t" r="r" b="b"/>
              <a:pathLst>
                <a:path w="273050" h="171450">
                  <a:moveTo>
                    <a:pt x="142309" y="0"/>
                  </a:moveTo>
                  <a:lnTo>
                    <a:pt x="130278" y="0"/>
                  </a:lnTo>
                  <a:lnTo>
                    <a:pt x="80500" y="110918"/>
                  </a:lnTo>
                  <a:lnTo>
                    <a:pt x="37402" y="3675"/>
                  </a:lnTo>
                  <a:lnTo>
                    <a:pt x="0" y="3675"/>
                  </a:lnTo>
                  <a:lnTo>
                    <a:pt x="72825" y="171397"/>
                  </a:lnTo>
                  <a:lnTo>
                    <a:pt x="84856" y="171397"/>
                  </a:lnTo>
                  <a:lnTo>
                    <a:pt x="136309" y="62134"/>
                  </a:lnTo>
                  <a:lnTo>
                    <a:pt x="187742" y="171397"/>
                  </a:lnTo>
                  <a:lnTo>
                    <a:pt x="199774" y="171397"/>
                  </a:lnTo>
                  <a:lnTo>
                    <a:pt x="272609" y="3675"/>
                  </a:lnTo>
                  <a:lnTo>
                    <a:pt x="235186" y="3675"/>
                  </a:lnTo>
                  <a:lnTo>
                    <a:pt x="192768" y="109588"/>
                  </a:lnTo>
                  <a:lnTo>
                    <a:pt x="142309" y="0"/>
                  </a:lnTo>
                  <a:close/>
                </a:path>
              </a:pathLst>
            </a:custGeom>
            <a:solidFill>
              <a:srgbClr val="263A79"/>
            </a:solidFill>
          </p:spPr>
          <p:txBody>
            <a:bodyPr wrap="square" lIns="0" tIns="0" rIns="0" bIns="0" rtlCol="0"/>
            <a:lstStyle/>
            <a:p>
              <a:pPr defTabSz="415869">
                <a:defRPr/>
              </a:pPr>
              <a:endParaRPr sz="819" kern="0">
                <a:solidFill>
                  <a:sysClr val="windowText" lastClr="000000"/>
                </a:solidFill>
              </a:endParaRPr>
            </a:p>
          </p:txBody>
        </p:sp>
        <p:pic>
          <p:nvPicPr>
            <p:cNvPr id="11" name="object 11"/>
            <p:cNvPicPr/>
            <p:nvPr/>
          </p:nvPicPr>
          <p:blipFill>
            <a:blip r:embed="rId4" cstate="print"/>
            <a:stretch>
              <a:fillRect/>
            </a:stretch>
          </p:blipFill>
          <p:spPr>
            <a:xfrm>
              <a:off x="1212337" y="7890209"/>
              <a:ext cx="143335" cy="250568"/>
            </a:xfrm>
            <a:prstGeom prst="rect">
              <a:avLst/>
            </a:prstGeom>
          </p:spPr>
        </p:pic>
        <p:pic>
          <p:nvPicPr>
            <p:cNvPr id="12" name="object 12"/>
            <p:cNvPicPr/>
            <p:nvPr/>
          </p:nvPicPr>
          <p:blipFill>
            <a:blip r:embed="rId5" cstate="print"/>
            <a:stretch>
              <a:fillRect/>
            </a:stretch>
          </p:blipFill>
          <p:spPr>
            <a:xfrm>
              <a:off x="1387412" y="7973055"/>
              <a:ext cx="160686" cy="171408"/>
            </a:xfrm>
            <a:prstGeom prst="rect">
              <a:avLst/>
            </a:prstGeom>
          </p:spPr>
        </p:pic>
        <p:pic>
          <p:nvPicPr>
            <p:cNvPr id="13" name="object 13"/>
            <p:cNvPicPr/>
            <p:nvPr/>
          </p:nvPicPr>
          <p:blipFill>
            <a:blip r:embed="rId6" cstate="print"/>
            <a:stretch>
              <a:fillRect/>
            </a:stretch>
          </p:blipFill>
          <p:spPr>
            <a:xfrm>
              <a:off x="1581500" y="7973055"/>
              <a:ext cx="265604" cy="171408"/>
            </a:xfrm>
            <a:prstGeom prst="rect">
              <a:avLst/>
            </a:prstGeom>
          </p:spPr>
        </p:pic>
      </p:grpSp>
      <p:grpSp>
        <p:nvGrpSpPr>
          <p:cNvPr id="14" name="object 14"/>
          <p:cNvGrpSpPr/>
          <p:nvPr/>
        </p:nvGrpSpPr>
        <p:grpSpPr>
          <a:xfrm>
            <a:off x="895083" y="3588468"/>
            <a:ext cx="463233" cy="141512"/>
            <a:chOff x="1967372" y="7890199"/>
            <a:chExt cx="1018540" cy="311150"/>
          </a:xfrm>
        </p:grpSpPr>
        <p:pic>
          <p:nvPicPr>
            <p:cNvPr id="15" name="object 15"/>
            <p:cNvPicPr/>
            <p:nvPr/>
          </p:nvPicPr>
          <p:blipFill>
            <a:blip r:embed="rId7" cstate="print"/>
            <a:stretch>
              <a:fillRect/>
            </a:stretch>
          </p:blipFill>
          <p:spPr>
            <a:xfrm>
              <a:off x="1967372" y="7973059"/>
              <a:ext cx="170382" cy="227846"/>
            </a:xfrm>
            <a:prstGeom prst="rect">
              <a:avLst/>
            </a:prstGeom>
          </p:spPr>
        </p:pic>
        <p:pic>
          <p:nvPicPr>
            <p:cNvPr id="16" name="object 16"/>
            <p:cNvPicPr/>
            <p:nvPr/>
          </p:nvPicPr>
          <p:blipFill>
            <a:blip r:embed="rId8" cstate="print"/>
            <a:stretch>
              <a:fillRect/>
            </a:stretch>
          </p:blipFill>
          <p:spPr>
            <a:xfrm>
              <a:off x="2161149" y="7973055"/>
              <a:ext cx="160707" cy="171408"/>
            </a:xfrm>
            <a:prstGeom prst="rect">
              <a:avLst/>
            </a:prstGeom>
          </p:spPr>
        </p:pic>
        <p:pic>
          <p:nvPicPr>
            <p:cNvPr id="17" name="object 17"/>
            <p:cNvPicPr/>
            <p:nvPr/>
          </p:nvPicPr>
          <p:blipFill>
            <a:blip r:embed="rId9" cstate="print"/>
            <a:stretch>
              <a:fillRect/>
            </a:stretch>
          </p:blipFill>
          <p:spPr>
            <a:xfrm>
              <a:off x="2344901" y="7973051"/>
              <a:ext cx="173701" cy="171408"/>
            </a:xfrm>
            <a:prstGeom prst="rect">
              <a:avLst/>
            </a:prstGeom>
          </p:spPr>
        </p:pic>
        <p:pic>
          <p:nvPicPr>
            <p:cNvPr id="18" name="object 18"/>
            <p:cNvPicPr/>
            <p:nvPr/>
          </p:nvPicPr>
          <p:blipFill>
            <a:blip r:embed="rId10" cstate="print"/>
            <a:stretch>
              <a:fillRect/>
            </a:stretch>
          </p:blipFill>
          <p:spPr>
            <a:xfrm>
              <a:off x="2552022" y="7973059"/>
              <a:ext cx="170382" cy="227846"/>
            </a:xfrm>
            <a:prstGeom prst="rect">
              <a:avLst/>
            </a:prstGeom>
          </p:spPr>
        </p:pic>
        <p:sp>
          <p:nvSpPr>
            <p:cNvPr id="19" name="object 19"/>
            <p:cNvSpPr/>
            <p:nvPr/>
          </p:nvSpPr>
          <p:spPr>
            <a:xfrm>
              <a:off x="2756146" y="7890199"/>
              <a:ext cx="35560" cy="250825"/>
            </a:xfrm>
            <a:custGeom>
              <a:avLst/>
              <a:gdLst/>
              <a:ahLst/>
              <a:cxnLst/>
              <a:rect l="l" t="t" r="r" b="b"/>
              <a:pathLst>
                <a:path w="35560" h="250825">
                  <a:moveTo>
                    <a:pt x="35077" y="0"/>
                  </a:moveTo>
                  <a:lnTo>
                    <a:pt x="0" y="0"/>
                  </a:lnTo>
                  <a:lnTo>
                    <a:pt x="0" y="250589"/>
                  </a:lnTo>
                  <a:lnTo>
                    <a:pt x="35077" y="250589"/>
                  </a:lnTo>
                  <a:lnTo>
                    <a:pt x="35077" y="0"/>
                  </a:lnTo>
                  <a:close/>
                </a:path>
              </a:pathLst>
            </a:custGeom>
            <a:solidFill>
              <a:srgbClr val="263A79"/>
            </a:solidFill>
          </p:spPr>
          <p:txBody>
            <a:bodyPr wrap="square" lIns="0" tIns="0" rIns="0" bIns="0" rtlCol="0"/>
            <a:lstStyle/>
            <a:p>
              <a:pPr defTabSz="415869">
                <a:defRPr/>
              </a:pPr>
              <a:endParaRPr sz="819" kern="0">
                <a:solidFill>
                  <a:sysClr val="windowText" lastClr="000000"/>
                </a:solidFill>
              </a:endParaRPr>
            </a:p>
          </p:txBody>
        </p:sp>
        <p:pic>
          <p:nvPicPr>
            <p:cNvPr id="20" name="object 20"/>
            <p:cNvPicPr/>
            <p:nvPr/>
          </p:nvPicPr>
          <p:blipFill>
            <a:blip r:embed="rId11" cstate="print"/>
            <a:stretch>
              <a:fillRect/>
            </a:stretch>
          </p:blipFill>
          <p:spPr>
            <a:xfrm>
              <a:off x="2824974" y="7973055"/>
              <a:ext cx="160686" cy="171408"/>
            </a:xfrm>
            <a:prstGeom prst="rect">
              <a:avLst/>
            </a:prstGeom>
          </p:spPr>
        </p:pic>
      </p:grpSp>
      <p:grpSp>
        <p:nvGrpSpPr>
          <p:cNvPr id="21" name="object 21"/>
          <p:cNvGrpSpPr/>
          <p:nvPr/>
        </p:nvGrpSpPr>
        <p:grpSpPr>
          <a:xfrm>
            <a:off x="1412896" y="3608221"/>
            <a:ext cx="450815" cy="96170"/>
            <a:chOff x="3105920" y="7933632"/>
            <a:chExt cx="991235" cy="211454"/>
          </a:xfrm>
        </p:grpSpPr>
        <p:pic>
          <p:nvPicPr>
            <p:cNvPr id="22" name="object 22"/>
            <p:cNvPicPr/>
            <p:nvPr/>
          </p:nvPicPr>
          <p:blipFill>
            <a:blip r:embed="rId12" cstate="print"/>
            <a:stretch>
              <a:fillRect/>
            </a:stretch>
          </p:blipFill>
          <p:spPr>
            <a:xfrm>
              <a:off x="3105920" y="7973054"/>
              <a:ext cx="246233" cy="167722"/>
            </a:xfrm>
            <a:prstGeom prst="rect">
              <a:avLst/>
            </a:prstGeom>
          </p:spPr>
        </p:pic>
        <p:pic>
          <p:nvPicPr>
            <p:cNvPr id="23" name="object 23"/>
            <p:cNvPicPr/>
            <p:nvPr/>
          </p:nvPicPr>
          <p:blipFill>
            <a:blip r:embed="rId13" cstate="print"/>
            <a:stretch>
              <a:fillRect/>
            </a:stretch>
          </p:blipFill>
          <p:spPr>
            <a:xfrm>
              <a:off x="3382231" y="7973050"/>
              <a:ext cx="142309" cy="171418"/>
            </a:xfrm>
            <a:prstGeom prst="rect">
              <a:avLst/>
            </a:prstGeom>
          </p:spPr>
        </p:pic>
        <p:pic>
          <p:nvPicPr>
            <p:cNvPr id="24" name="object 24"/>
            <p:cNvPicPr/>
            <p:nvPr/>
          </p:nvPicPr>
          <p:blipFill>
            <a:blip r:embed="rId14" cstate="print"/>
            <a:stretch>
              <a:fillRect/>
            </a:stretch>
          </p:blipFill>
          <p:spPr>
            <a:xfrm>
              <a:off x="3547919" y="7933632"/>
              <a:ext cx="421622" cy="210832"/>
            </a:xfrm>
            <a:prstGeom prst="rect">
              <a:avLst/>
            </a:prstGeom>
          </p:spPr>
        </p:pic>
        <p:pic>
          <p:nvPicPr>
            <p:cNvPr id="25" name="object 25"/>
            <p:cNvPicPr/>
            <p:nvPr/>
          </p:nvPicPr>
          <p:blipFill>
            <a:blip r:embed="rId15" cstate="print"/>
            <a:stretch>
              <a:fillRect/>
            </a:stretch>
          </p:blipFill>
          <p:spPr>
            <a:xfrm>
              <a:off x="4002954" y="7975061"/>
              <a:ext cx="93871" cy="165722"/>
            </a:xfrm>
            <a:prstGeom prst="rect">
              <a:avLst/>
            </a:prstGeom>
          </p:spPr>
        </p:pic>
      </p:grpSp>
      <p:sp>
        <p:nvSpPr>
          <p:cNvPr id="26" name="object 26"/>
          <p:cNvSpPr/>
          <p:nvPr/>
        </p:nvSpPr>
        <p:spPr>
          <a:xfrm>
            <a:off x="1169746" y="3234516"/>
            <a:ext cx="77975" cy="293420"/>
          </a:xfrm>
          <a:custGeom>
            <a:avLst/>
            <a:gdLst/>
            <a:ahLst/>
            <a:cxnLst/>
            <a:rect l="l" t="t" r="r" b="b"/>
            <a:pathLst>
              <a:path w="171450" h="645159">
                <a:moveTo>
                  <a:pt x="85411" y="0"/>
                </a:moveTo>
                <a:lnTo>
                  <a:pt x="52173" y="6712"/>
                </a:lnTo>
                <a:lnTo>
                  <a:pt x="25024" y="25016"/>
                </a:lnTo>
                <a:lnTo>
                  <a:pt x="6714" y="52165"/>
                </a:lnTo>
                <a:lnTo>
                  <a:pt x="0" y="85411"/>
                </a:lnTo>
                <a:lnTo>
                  <a:pt x="0" y="644545"/>
                </a:lnTo>
                <a:lnTo>
                  <a:pt x="170822" y="644545"/>
                </a:lnTo>
                <a:lnTo>
                  <a:pt x="170822" y="85411"/>
                </a:lnTo>
                <a:lnTo>
                  <a:pt x="164110" y="52165"/>
                </a:lnTo>
                <a:lnTo>
                  <a:pt x="145805" y="25016"/>
                </a:lnTo>
                <a:lnTo>
                  <a:pt x="118656" y="6712"/>
                </a:lnTo>
                <a:lnTo>
                  <a:pt x="85411" y="0"/>
                </a:lnTo>
                <a:close/>
              </a:path>
            </a:pathLst>
          </a:custGeom>
          <a:solidFill>
            <a:srgbClr val="00B0BD"/>
          </a:solidFill>
        </p:spPr>
        <p:txBody>
          <a:bodyPr wrap="square" lIns="0" tIns="0" rIns="0" bIns="0" rtlCol="0"/>
          <a:lstStyle/>
          <a:p>
            <a:pPr defTabSz="415869">
              <a:defRPr/>
            </a:pPr>
            <a:endParaRPr sz="819" kern="0">
              <a:solidFill>
                <a:sysClr val="windowText" lastClr="000000"/>
              </a:solidFill>
            </a:endParaRPr>
          </a:p>
        </p:txBody>
      </p:sp>
      <p:grpSp>
        <p:nvGrpSpPr>
          <p:cNvPr id="28" name="object 28"/>
          <p:cNvGrpSpPr>
            <a:grpSpLocks/>
          </p:cNvGrpSpPr>
          <p:nvPr/>
        </p:nvGrpSpPr>
        <p:grpSpPr>
          <a:xfrm>
            <a:off x="1068" y="1"/>
            <a:ext cx="9142828" cy="5143211"/>
            <a:chOff x="1642" y="0"/>
            <a:chExt cx="20102934" cy="11308715"/>
          </a:xfrm>
        </p:grpSpPr>
        <p:sp>
          <p:nvSpPr>
            <p:cNvPr id="29" name="object 29"/>
            <p:cNvSpPr>
              <a:spLocks/>
            </p:cNvSpPr>
            <p:nvPr/>
          </p:nvSpPr>
          <p:spPr>
            <a:xfrm>
              <a:off x="9298146" y="0"/>
              <a:ext cx="10806430" cy="11308715"/>
            </a:xfrm>
            <a:custGeom>
              <a:avLst/>
              <a:gdLst/>
              <a:ahLst/>
              <a:cxnLst/>
              <a:rect l="l" t="t" r="r" b="b"/>
              <a:pathLst>
                <a:path w="10806430" h="11308715">
                  <a:moveTo>
                    <a:pt x="10805943" y="0"/>
                  </a:moveTo>
                  <a:lnTo>
                    <a:pt x="0" y="0"/>
                  </a:lnTo>
                  <a:lnTo>
                    <a:pt x="0" y="11308556"/>
                  </a:lnTo>
                  <a:lnTo>
                    <a:pt x="10805943" y="11308556"/>
                  </a:lnTo>
                  <a:lnTo>
                    <a:pt x="10805943" y="0"/>
                  </a:lnTo>
                  <a:close/>
                </a:path>
              </a:pathLst>
            </a:custGeom>
            <a:solidFill>
              <a:srgbClr val="00B0BD"/>
            </a:solidFill>
          </p:spPr>
          <p:txBody>
            <a:bodyPr wrap="square" lIns="0" tIns="0" rIns="0" bIns="0" rtlCol="0"/>
            <a:lstStyle/>
            <a:p>
              <a:pPr defTabSz="415869">
                <a:defRPr/>
              </a:pPr>
              <a:endParaRPr sz="819" kern="0">
                <a:solidFill>
                  <a:sysClr val="windowText" lastClr="000000"/>
                </a:solidFill>
              </a:endParaRPr>
            </a:p>
          </p:txBody>
        </p:sp>
        <p:pic>
          <p:nvPicPr>
            <p:cNvPr id="30" name="object 30"/>
            <p:cNvPicPr>
              <a:picLocks/>
            </p:cNvPicPr>
            <p:nvPr/>
          </p:nvPicPr>
          <p:blipFill>
            <a:blip r:embed="rId16">
              <a:extLst>
                <a:ext uri="{28A0092B-C50C-407E-A947-70E740481C1C}">
                  <a14:useLocalDpi xmlns:a14="http://schemas.microsoft.com/office/drawing/2010/main" val="0"/>
                </a:ext>
              </a:extLst>
            </a:blip>
            <a:srcRect/>
            <a:stretch/>
          </p:blipFill>
          <p:spPr>
            <a:xfrm>
              <a:off x="1642" y="0"/>
              <a:ext cx="9294862" cy="5308738"/>
            </a:xfrm>
            <a:prstGeom prst="rect">
              <a:avLst/>
            </a:prstGeom>
          </p:spPr>
        </p:pic>
        <p:pic>
          <p:nvPicPr>
            <p:cNvPr id="31" name="object 31"/>
            <p:cNvPicPr>
              <a:picLocks/>
            </p:cNvPicPr>
            <p:nvPr/>
          </p:nvPicPr>
          <p:blipFill>
            <a:blip r:embed="rId17" cstate="print"/>
            <a:stretch>
              <a:fillRect/>
            </a:stretch>
          </p:blipFill>
          <p:spPr>
            <a:xfrm>
              <a:off x="10981341" y="4194898"/>
              <a:ext cx="746040" cy="746050"/>
            </a:xfrm>
            <a:prstGeom prst="rect">
              <a:avLst/>
            </a:prstGeom>
          </p:spPr>
        </p:pic>
        <p:pic>
          <p:nvPicPr>
            <p:cNvPr id="32" name="object 32"/>
            <p:cNvPicPr>
              <a:picLocks/>
            </p:cNvPicPr>
            <p:nvPr/>
          </p:nvPicPr>
          <p:blipFill>
            <a:blip r:embed="rId18" cstate="print"/>
            <a:stretch>
              <a:fillRect/>
            </a:stretch>
          </p:blipFill>
          <p:spPr>
            <a:xfrm>
              <a:off x="11853042" y="4210604"/>
              <a:ext cx="753903" cy="753903"/>
            </a:xfrm>
            <a:prstGeom prst="rect">
              <a:avLst/>
            </a:prstGeom>
          </p:spPr>
        </p:pic>
        <p:pic>
          <p:nvPicPr>
            <p:cNvPr id="33" name="object 33"/>
            <p:cNvPicPr>
              <a:picLocks/>
            </p:cNvPicPr>
            <p:nvPr/>
          </p:nvPicPr>
          <p:blipFill>
            <a:blip r:embed="rId19" cstate="print"/>
            <a:stretch>
              <a:fillRect/>
            </a:stretch>
          </p:blipFill>
          <p:spPr>
            <a:xfrm>
              <a:off x="12606945" y="4069258"/>
              <a:ext cx="1020911" cy="1028754"/>
            </a:xfrm>
            <a:prstGeom prst="rect">
              <a:avLst/>
            </a:prstGeom>
          </p:spPr>
        </p:pic>
        <p:pic>
          <p:nvPicPr>
            <p:cNvPr id="34" name="object 34"/>
            <p:cNvPicPr>
              <a:picLocks/>
            </p:cNvPicPr>
            <p:nvPr/>
          </p:nvPicPr>
          <p:blipFill>
            <a:blip r:embed="rId20" cstate="print"/>
            <a:stretch>
              <a:fillRect/>
            </a:stretch>
          </p:blipFill>
          <p:spPr>
            <a:xfrm>
              <a:off x="13627858" y="4187045"/>
              <a:ext cx="769610" cy="761756"/>
            </a:xfrm>
            <a:prstGeom prst="rect">
              <a:avLst/>
            </a:prstGeom>
          </p:spPr>
        </p:pic>
      </p:grpSp>
      <p:sp>
        <p:nvSpPr>
          <p:cNvPr id="36" name="object 36"/>
          <p:cNvSpPr txBox="1">
            <a:spLocks noGrp="1"/>
          </p:cNvSpPr>
          <p:nvPr>
            <p:ph type="title"/>
          </p:nvPr>
        </p:nvSpPr>
        <p:spPr>
          <a:xfrm>
            <a:off x="4929113" y="688548"/>
            <a:ext cx="2878502" cy="705412"/>
          </a:xfrm>
          <a:prstGeom prst="rect">
            <a:avLst/>
          </a:prstGeom>
        </p:spPr>
        <p:txBody>
          <a:bodyPr vert="horz" wrap="square" lIns="0" tIns="5487" rIns="0" bIns="0" rtlCol="0">
            <a:spAutoFit/>
          </a:bodyPr>
          <a:lstStyle/>
          <a:p>
            <a:pPr marL="5776">
              <a:spcBef>
                <a:spcPts val="44"/>
              </a:spcBef>
            </a:pPr>
            <a:r>
              <a:rPr sz="4548" spc="-57">
                <a:solidFill>
                  <a:srgbClr val="FFFFFF"/>
                </a:solidFill>
              </a:rPr>
              <a:t>Thank</a:t>
            </a:r>
            <a:r>
              <a:rPr sz="4548" spc="-200">
                <a:solidFill>
                  <a:srgbClr val="FFFFFF"/>
                </a:solidFill>
              </a:rPr>
              <a:t> </a:t>
            </a:r>
            <a:r>
              <a:rPr sz="4548" spc="-357">
                <a:solidFill>
                  <a:srgbClr val="FFFFFF"/>
                </a:solidFill>
              </a:rPr>
              <a:t>Y</a:t>
            </a:r>
            <a:r>
              <a:rPr sz="4548" spc="-48">
                <a:solidFill>
                  <a:srgbClr val="FFFFFF"/>
                </a:solidFill>
              </a:rPr>
              <a:t>ou</a:t>
            </a:r>
          </a:p>
        </p:txBody>
      </p:sp>
      <p:sp>
        <p:nvSpPr>
          <p:cNvPr id="37" name="object 37"/>
          <p:cNvSpPr txBox="1"/>
          <p:nvPr/>
        </p:nvSpPr>
        <p:spPr>
          <a:xfrm>
            <a:off x="4988867" y="1543114"/>
            <a:ext cx="3057220" cy="167066"/>
          </a:xfrm>
          <a:prstGeom prst="rect">
            <a:avLst/>
          </a:prstGeom>
        </p:spPr>
        <p:txBody>
          <a:bodyPr vert="horz" wrap="square" lIns="0" tIns="6065" rIns="0" bIns="0" rtlCol="0">
            <a:spAutoFit/>
          </a:bodyPr>
          <a:lstStyle/>
          <a:p>
            <a:pPr marL="5776" defTabSz="415869">
              <a:spcBef>
                <a:spcPts val="48"/>
              </a:spcBef>
              <a:defRPr/>
            </a:pPr>
            <a:r>
              <a:rPr lang="en-US" sz="1046" b="1" kern="0">
                <a:solidFill>
                  <a:srgbClr val="FFFFFF"/>
                </a:solidFill>
                <a:latin typeface="Cera Pro"/>
                <a:cs typeface="Cera Pro"/>
              </a:rPr>
              <a:t>S</a:t>
            </a:r>
            <a:r>
              <a:rPr sz="1046" b="1" kern="0">
                <a:solidFill>
                  <a:srgbClr val="FFFFFF"/>
                </a:solidFill>
                <a:latin typeface="Cera Pro"/>
                <a:cs typeface="Cera Pro"/>
              </a:rPr>
              <a:t>tay</a:t>
            </a:r>
            <a:r>
              <a:rPr sz="1046" b="1" kern="0" spc="-41">
                <a:solidFill>
                  <a:srgbClr val="FFFFFF"/>
                </a:solidFill>
                <a:latin typeface="Cera Pro"/>
                <a:cs typeface="Cera Pro"/>
              </a:rPr>
              <a:t> </a:t>
            </a:r>
            <a:r>
              <a:rPr sz="1046" b="1" kern="0" spc="-9">
                <a:solidFill>
                  <a:srgbClr val="FFFFFF"/>
                </a:solidFill>
                <a:latin typeface="Cera Pro"/>
                <a:cs typeface="Cera Pro"/>
              </a:rPr>
              <a:t>connected</a:t>
            </a:r>
            <a:r>
              <a:rPr sz="1046" b="1" kern="0" spc="-64">
                <a:solidFill>
                  <a:srgbClr val="FFFFFF"/>
                </a:solidFill>
                <a:latin typeface="Cera Pro"/>
                <a:cs typeface="Cera Pro"/>
              </a:rPr>
              <a:t> </a:t>
            </a:r>
            <a:r>
              <a:rPr sz="1046" b="1" kern="0">
                <a:solidFill>
                  <a:srgbClr val="FFFFFF"/>
                </a:solidFill>
                <a:latin typeface="Cera Pro"/>
                <a:cs typeface="Cera Pro"/>
              </a:rPr>
              <a:t>with</a:t>
            </a:r>
            <a:r>
              <a:rPr sz="1046" b="1" kern="0" spc="-39">
                <a:solidFill>
                  <a:srgbClr val="FFFFFF"/>
                </a:solidFill>
                <a:latin typeface="Cera Pro"/>
                <a:cs typeface="Cera Pro"/>
              </a:rPr>
              <a:t> </a:t>
            </a:r>
            <a:r>
              <a:rPr sz="1046" b="1" kern="0">
                <a:solidFill>
                  <a:srgbClr val="FFFFFF"/>
                </a:solidFill>
                <a:latin typeface="Cera Pro"/>
                <a:cs typeface="Cera Pro"/>
              </a:rPr>
              <a:t>us</a:t>
            </a:r>
            <a:r>
              <a:rPr sz="1046" b="1" kern="0" spc="-41">
                <a:solidFill>
                  <a:srgbClr val="FFFFFF"/>
                </a:solidFill>
                <a:latin typeface="Cera Pro"/>
                <a:cs typeface="Cera Pro"/>
              </a:rPr>
              <a:t> </a:t>
            </a:r>
            <a:r>
              <a:rPr sz="1046" b="1" kern="0">
                <a:solidFill>
                  <a:srgbClr val="FFFFFF"/>
                </a:solidFill>
                <a:latin typeface="Cera Pro"/>
                <a:cs typeface="Cera Pro"/>
              </a:rPr>
              <a:t>on</a:t>
            </a:r>
            <a:r>
              <a:rPr sz="1046" b="1" kern="0" spc="-39">
                <a:solidFill>
                  <a:srgbClr val="FFFFFF"/>
                </a:solidFill>
                <a:latin typeface="Cera Pro"/>
                <a:cs typeface="Cera Pro"/>
              </a:rPr>
              <a:t> </a:t>
            </a:r>
            <a:r>
              <a:rPr sz="1046" b="1" kern="0" spc="-5">
                <a:solidFill>
                  <a:srgbClr val="FFFFFF"/>
                </a:solidFill>
                <a:latin typeface="Cera Pro"/>
                <a:cs typeface="Cera Pro"/>
              </a:rPr>
              <a:t>social</a:t>
            </a:r>
            <a:r>
              <a:rPr lang="en-US" sz="1046" b="1" kern="0" spc="-5">
                <a:solidFill>
                  <a:srgbClr val="FFFFFF"/>
                </a:solidFill>
                <a:latin typeface="Cera Pro"/>
                <a:cs typeface="Cera Pro"/>
              </a:rPr>
              <a:t>s</a:t>
            </a:r>
            <a:endParaRPr sz="1046" kern="0">
              <a:solidFill>
                <a:sysClr val="windowText" lastClr="000000"/>
              </a:solidFill>
              <a:latin typeface="Cera Pro"/>
              <a:cs typeface="Cera Pro"/>
            </a:endParaRPr>
          </a:p>
        </p:txBody>
      </p:sp>
      <p:sp>
        <p:nvSpPr>
          <p:cNvPr id="38" name="object 38"/>
          <p:cNvSpPr txBox="1"/>
          <p:nvPr/>
        </p:nvSpPr>
        <p:spPr>
          <a:xfrm>
            <a:off x="5027518" y="2382863"/>
            <a:ext cx="2878502" cy="1132131"/>
          </a:xfrm>
          <a:prstGeom prst="rect">
            <a:avLst/>
          </a:prstGeom>
        </p:spPr>
        <p:txBody>
          <a:bodyPr vert="horz" wrap="square" lIns="0" tIns="5487" rIns="0" bIns="0" rtlCol="0">
            <a:spAutoFit/>
          </a:bodyPr>
          <a:lstStyle/>
          <a:p>
            <a:pPr marL="5776" marR="2311" defTabSz="415869">
              <a:lnSpc>
                <a:spcPct val="100400"/>
              </a:lnSpc>
              <a:spcBef>
                <a:spcPts val="44"/>
              </a:spcBef>
              <a:defRPr/>
            </a:pPr>
            <a:r>
              <a:rPr lang="en-US" sz="1046" b="1" kern="0" spc="-5">
                <a:solidFill>
                  <a:srgbClr val="FFFFFF"/>
                </a:solidFill>
                <a:latin typeface="Cera Pro"/>
                <a:cs typeface="Cera Pro"/>
              </a:rPr>
              <a:t>Facebook: thrivelawleeds</a:t>
            </a:r>
          </a:p>
          <a:p>
            <a:pPr marL="5776" marR="2311" defTabSz="415869">
              <a:lnSpc>
                <a:spcPct val="100400"/>
              </a:lnSpc>
              <a:spcBef>
                <a:spcPts val="44"/>
              </a:spcBef>
              <a:defRPr/>
            </a:pPr>
            <a:endParaRPr lang="en-US" sz="1046" b="1" kern="0" spc="-5">
              <a:solidFill>
                <a:srgbClr val="FFFFFF"/>
              </a:solidFill>
              <a:latin typeface="Cera Pro"/>
              <a:cs typeface="Cera Pro"/>
            </a:endParaRPr>
          </a:p>
          <a:p>
            <a:pPr marL="5776" marR="2311" defTabSz="415869">
              <a:lnSpc>
                <a:spcPct val="100400"/>
              </a:lnSpc>
              <a:spcBef>
                <a:spcPts val="44"/>
              </a:spcBef>
              <a:defRPr/>
            </a:pPr>
            <a:r>
              <a:rPr lang="en-US" sz="1046" b="1" kern="0" spc="-5">
                <a:solidFill>
                  <a:srgbClr val="FFFFFF"/>
                </a:solidFill>
                <a:latin typeface="Cera Pro"/>
                <a:cs typeface="Cera Pro"/>
              </a:rPr>
              <a:t>Twitter: </a:t>
            </a:r>
            <a:r>
              <a:rPr sz="1046" b="1" kern="0" spc="-5">
                <a:solidFill>
                  <a:srgbClr val="FFFFFF"/>
                </a:solidFill>
                <a:latin typeface="Cera Pro"/>
                <a:cs typeface="Cera Pro"/>
              </a:rPr>
              <a:t>@thrive_law</a:t>
            </a:r>
            <a:r>
              <a:rPr lang="en-US" sz="1046" b="1" kern="0" spc="-5">
                <a:solidFill>
                  <a:srgbClr val="FFFFFF"/>
                </a:solidFill>
                <a:latin typeface="Cera Pro"/>
                <a:cs typeface="Cera Pro"/>
              </a:rPr>
              <a:t> and</a:t>
            </a:r>
            <a:r>
              <a:rPr sz="1046" b="1" kern="0" spc="-5">
                <a:solidFill>
                  <a:srgbClr val="FFFFFF"/>
                </a:solidFill>
                <a:latin typeface="Cera Pro"/>
                <a:cs typeface="Cera Pro"/>
              </a:rPr>
              <a:t> </a:t>
            </a:r>
            <a:r>
              <a:rPr sz="1046" b="1" kern="0" spc="-14">
                <a:solidFill>
                  <a:srgbClr val="FFFFFF"/>
                </a:solidFill>
                <a:latin typeface="Cera Pro"/>
                <a:cs typeface="Cera Pro"/>
              </a:rPr>
              <a:t>@iamjodiehil</a:t>
            </a:r>
            <a:r>
              <a:rPr lang="en-US" sz="1046" b="1" kern="0" spc="-14">
                <a:solidFill>
                  <a:srgbClr val="FFFFFF"/>
                </a:solidFill>
                <a:latin typeface="Cera Pro"/>
                <a:cs typeface="Cera Pro"/>
              </a:rPr>
              <a:t>l</a:t>
            </a:r>
          </a:p>
          <a:p>
            <a:pPr marL="5776" marR="2311" defTabSz="415869">
              <a:lnSpc>
                <a:spcPct val="100400"/>
              </a:lnSpc>
              <a:spcBef>
                <a:spcPts val="44"/>
              </a:spcBef>
              <a:defRPr/>
            </a:pPr>
            <a:endParaRPr lang="en-US" sz="1046" b="1" kern="0" spc="-14">
              <a:solidFill>
                <a:srgbClr val="FFFFFF"/>
              </a:solidFill>
              <a:latin typeface="Cera Pro"/>
              <a:cs typeface="Cera Pro"/>
            </a:endParaRPr>
          </a:p>
          <a:p>
            <a:pPr marL="5776" marR="2311" defTabSz="415869">
              <a:lnSpc>
                <a:spcPct val="100400"/>
              </a:lnSpc>
              <a:spcBef>
                <a:spcPts val="44"/>
              </a:spcBef>
              <a:defRPr/>
            </a:pPr>
            <a:r>
              <a:rPr lang="en-US" sz="1046" b="1" kern="0" spc="-14">
                <a:solidFill>
                  <a:srgbClr val="FFFFFF"/>
                </a:solidFill>
                <a:latin typeface="Cera Pro"/>
                <a:cs typeface="Cera Pro"/>
              </a:rPr>
              <a:t>Instagram: thrive_law and iamjodiehill</a:t>
            </a:r>
          </a:p>
          <a:p>
            <a:pPr marL="5776" marR="2311" defTabSz="415869">
              <a:lnSpc>
                <a:spcPct val="100400"/>
              </a:lnSpc>
              <a:spcBef>
                <a:spcPts val="44"/>
              </a:spcBef>
              <a:defRPr/>
            </a:pPr>
            <a:endParaRPr lang="en-US" sz="1046" b="1" kern="0" spc="-14">
              <a:solidFill>
                <a:srgbClr val="FFFFFF"/>
              </a:solidFill>
              <a:latin typeface="Cera Pro"/>
              <a:cs typeface="Cera Pro"/>
            </a:endParaRPr>
          </a:p>
          <a:p>
            <a:pPr marL="5776" marR="2311" defTabSz="415869">
              <a:lnSpc>
                <a:spcPct val="100400"/>
              </a:lnSpc>
              <a:spcBef>
                <a:spcPts val="44"/>
              </a:spcBef>
              <a:defRPr/>
            </a:pPr>
            <a:r>
              <a:rPr lang="en-US" sz="1046" b="1" kern="0" spc="-14">
                <a:solidFill>
                  <a:srgbClr val="FFFFFF"/>
                </a:solidFill>
                <a:latin typeface="Cera Pro"/>
                <a:cs typeface="Cera Pro"/>
              </a:rPr>
              <a:t>LinkedIn: thrive-lawleeds and jodie-hill-lawyer</a:t>
            </a:r>
          </a:p>
        </p:txBody>
      </p:sp>
      <p:sp>
        <p:nvSpPr>
          <p:cNvPr id="41" name="object 38">
            <a:extLst>
              <a:ext uri="{FF2B5EF4-FFF2-40B4-BE49-F238E27FC236}">
                <a16:creationId xmlns:a16="http://schemas.microsoft.com/office/drawing/2014/main" id="{6CEE67CA-48C8-13FE-87F8-1D5D41A574B9}"/>
              </a:ext>
            </a:extLst>
          </p:cNvPr>
          <p:cNvSpPr txBox="1">
            <a:spLocks/>
          </p:cNvSpPr>
          <p:nvPr/>
        </p:nvSpPr>
        <p:spPr>
          <a:xfrm>
            <a:off x="6280705" y="4439295"/>
            <a:ext cx="1765382" cy="467205"/>
          </a:xfrm>
          <a:prstGeom prst="rect">
            <a:avLst/>
          </a:prstGeom>
        </p:spPr>
        <p:txBody>
          <a:bodyPr vert="horz" wrap="square" lIns="0" tIns="5487" rIns="0" bIns="0" rtlCol="0" anchor="t">
            <a:spAutoFit/>
          </a:bodyPr>
          <a:lstStyle/>
          <a:p>
            <a:pPr marL="5715" marR="1905" defTabSz="415869">
              <a:lnSpc>
                <a:spcPct val="100400"/>
              </a:lnSpc>
              <a:spcBef>
                <a:spcPts val="44"/>
              </a:spcBef>
              <a:defRPr/>
            </a:pPr>
            <a:r>
              <a:rPr lang="en-US" sz="1000" b="1" kern="0" spc="-5">
                <a:solidFill>
                  <a:srgbClr val="FFFFFF"/>
                </a:solidFill>
                <a:latin typeface="Cera Pro"/>
                <a:cs typeface="Cera Pro"/>
              </a:rPr>
              <a:t>Scan the QR code and tell us what you thought about this webinar</a:t>
            </a:r>
            <a:endParaRPr lang="en-US" sz="1046" b="1" kern="0" spc="-14">
              <a:solidFill>
                <a:srgbClr val="FFFFFF"/>
              </a:solidFill>
              <a:latin typeface="Cera Pro"/>
              <a:cs typeface="Cera Pro"/>
            </a:endParaRPr>
          </a:p>
        </p:txBody>
      </p:sp>
      <p:pic>
        <p:nvPicPr>
          <p:cNvPr id="27" name="Picture 26" descr="Webinar Survey.png">
            <a:extLst>
              <a:ext uri="{FF2B5EF4-FFF2-40B4-BE49-F238E27FC236}">
                <a16:creationId xmlns:a16="http://schemas.microsoft.com/office/drawing/2014/main" id="{B324A117-1C36-7E8B-371A-3A45332DBA86}"/>
              </a:ext>
            </a:extLst>
          </p:cNvPr>
          <p:cNvPicPr>
            <a:picLocks noChangeAspect="1"/>
          </p:cNvPicPr>
          <p:nvPr/>
        </p:nvPicPr>
        <p:blipFill>
          <a:blip r:embed="rId21"/>
          <a:stretch>
            <a:fillRect/>
          </a:stretch>
        </p:blipFill>
        <p:spPr>
          <a:xfrm>
            <a:off x="4678456" y="3585882"/>
            <a:ext cx="1493184" cy="1434354"/>
          </a:xfrm>
          <a:prstGeom prst="rect">
            <a:avLst/>
          </a:prstGeom>
        </p:spPr>
      </p:pic>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1167802" y="3124331"/>
            <a:ext cx="81119" cy="81119"/>
          </a:xfrm>
          <a:prstGeom prst="rect">
            <a:avLst/>
          </a:prstGeom>
        </p:spPr>
      </p:pic>
      <p:sp>
        <p:nvSpPr>
          <p:cNvPr id="3" name="object 3"/>
          <p:cNvSpPr/>
          <p:nvPr/>
        </p:nvSpPr>
        <p:spPr>
          <a:xfrm>
            <a:off x="371341" y="3165870"/>
            <a:ext cx="212555" cy="368218"/>
          </a:xfrm>
          <a:custGeom>
            <a:avLst/>
            <a:gdLst/>
            <a:ahLst/>
            <a:cxnLst/>
            <a:rect l="l" t="t" r="r" b="b"/>
            <a:pathLst>
              <a:path w="467359" h="809625">
                <a:moveTo>
                  <a:pt x="269489" y="0"/>
                </a:moveTo>
                <a:lnTo>
                  <a:pt x="98677" y="0"/>
                </a:lnTo>
                <a:lnTo>
                  <a:pt x="98677" y="167701"/>
                </a:lnTo>
                <a:lnTo>
                  <a:pt x="0" y="167701"/>
                </a:lnTo>
                <a:lnTo>
                  <a:pt x="0" y="311917"/>
                </a:lnTo>
                <a:lnTo>
                  <a:pt x="98677" y="311917"/>
                </a:lnTo>
                <a:lnTo>
                  <a:pt x="98677" y="573814"/>
                </a:lnTo>
                <a:lnTo>
                  <a:pt x="102187" y="624211"/>
                </a:lnTo>
                <a:lnTo>
                  <a:pt x="112507" y="668324"/>
                </a:lnTo>
                <a:lnTo>
                  <a:pt x="129326" y="706249"/>
                </a:lnTo>
                <a:lnTo>
                  <a:pt x="152330" y="738081"/>
                </a:lnTo>
                <a:lnTo>
                  <a:pt x="181208" y="763913"/>
                </a:lnTo>
                <a:lnTo>
                  <a:pt x="215647" y="783840"/>
                </a:lnTo>
                <a:lnTo>
                  <a:pt x="255334" y="797957"/>
                </a:lnTo>
                <a:lnTo>
                  <a:pt x="299957" y="806358"/>
                </a:lnTo>
                <a:lnTo>
                  <a:pt x="349204" y="809137"/>
                </a:lnTo>
                <a:lnTo>
                  <a:pt x="381279" y="808012"/>
                </a:lnTo>
                <a:lnTo>
                  <a:pt x="411348" y="804872"/>
                </a:lnTo>
                <a:lnTo>
                  <a:pt x="439760" y="800068"/>
                </a:lnTo>
                <a:lnTo>
                  <a:pt x="466865" y="793954"/>
                </a:lnTo>
                <a:lnTo>
                  <a:pt x="466865" y="650995"/>
                </a:lnTo>
                <a:lnTo>
                  <a:pt x="421627" y="654489"/>
                </a:lnTo>
                <a:lnTo>
                  <a:pt x="402449" y="655638"/>
                </a:lnTo>
                <a:lnTo>
                  <a:pt x="334606" y="650994"/>
                </a:lnTo>
                <a:lnTo>
                  <a:pt x="298272" y="634410"/>
                </a:lnTo>
                <a:lnTo>
                  <a:pt x="269489" y="558653"/>
                </a:lnTo>
                <a:lnTo>
                  <a:pt x="269489" y="311917"/>
                </a:lnTo>
                <a:lnTo>
                  <a:pt x="446625" y="311917"/>
                </a:lnTo>
                <a:lnTo>
                  <a:pt x="446625" y="167701"/>
                </a:lnTo>
                <a:lnTo>
                  <a:pt x="269489" y="167701"/>
                </a:lnTo>
                <a:lnTo>
                  <a:pt x="269489" y="0"/>
                </a:lnTo>
                <a:close/>
              </a:path>
            </a:pathLst>
          </a:custGeom>
          <a:solidFill>
            <a:srgbClr val="00B0BD"/>
          </a:solidFill>
        </p:spPr>
        <p:txBody>
          <a:bodyPr wrap="square" lIns="0" tIns="0" rIns="0" bIns="0" rtlCol="0"/>
          <a:lstStyle/>
          <a:p>
            <a:pPr defTabSz="415869"/>
            <a:endParaRPr sz="819" kern="0">
              <a:solidFill>
                <a:sysClr val="windowText" lastClr="000000"/>
              </a:solidFill>
            </a:endParaRPr>
          </a:p>
        </p:txBody>
      </p:sp>
      <p:sp>
        <p:nvSpPr>
          <p:cNvPr id="4" name="object 4"/>
          <p:cNvSpPr/>
          <p:nvPr/>
        </p:nvSpPr>
        <p:spPr>
          <a:xfrm>
            <a:off x="634287" y="3100173"/>
            <a:ext cx="261941" cy="426844"/>
          </a:xfrm>
          <a:custGeom>
            <a:avLst/>
            <a:gdLst/>
            <a:ahLst/>
            <a:cxnLst/>
            <a:rect l="l" t="t" r="r" b="b"/>
            <a:pathLst>
              <a:path w="575944" h="938529">
                <a:moveTo>
                  <a:pt x="170801" y="0"/>
                </a:moveTo>
                <a:lnTo>
                  <a:pt x="0" y="0"/>
                </a:lnTo>
                <a:lnTo>
                  <a:pt x="0" y="938411"/>
                </a:lnTo>
                <a:lnTo>
                  <a:pt x="170801" y="938411"/>
                </a:lnTo>
                <a:lnTo>
                  <a:pt x="170801" y="574045"/>
                </a:lnTo>
                <a:lnTo>
                  <a:pt x="179597" y="524639"/>
                </a:lnTo>
                <a:lnTo>
                  <a:pt x="204169" y="486267"/>
                </a:lnTo>
                <a:lnTo>
                  <a:pt x="241788" y="461419"/>
                </a:lnTo>
                <a:lnTo>
                  <a:pt x="289729" y="452583"/>
                </a:lnTo>
                <a:lnTo>
                  <a:pt x="337272" y="461242"/>
                </a:lnTo>
                <a:lnTo>
                  <a:pt x="374029" y="485796"/>
                </a:lnTo>
                <a:lnTo>
                  <a:pt x="397739" y="524109"/>
                </a:lnTo>
                <a:lnTo>
                  <a:pt x="406144" y="574045"/>
                </a:lnTo>
                <a:lnTo>
                  <a:pt x="406144" y="938411"/>
                </a:lnTo>
                <a:lnTo>
                  <a:pt x="575668" y="938411"/>
                </a:lnTo>
                <a:lnTo>
                  <a:pt x="575668" y="550004"/>
                </a:lnTo>
                <a:lnTo>
                  <a:pt x="571529" y="495957"/>
                </a:lnTo>
                <a:lnTo>
                  <a:pt x="559398" y="447145"/>
                </a:lnTo>
                <a:lnTo>
                  <a:pt x="539706" y="404174"/>
                </a:lnTo>
                <a:lnTo>
                  <a:pt x="512882" y="367652"/>
                </a:lnTo>
                <a:lnTo>
                  <a:pt x="479356" y="338188"/>
                </a:lnTo>
                <a:lnTo>
                  <a:pt x="439559" y="316389"/>
                </a:lnTo>
                <a:lnTo>
                  <a:pt x="393920" y="302864"/>
                </a:lnTo>
                <a:lnTo>
                  <a:pt x="342869" y="298221"/>
                </a:lnTo>
                <a:lnTo>
                  <a:pt x="291967" y="302826"/>
                </a:lnTo>
                <a:lnTo>
                  <a:pt x="245927" y="316092"/>
                </a:lnTo>
                <a:lnTo>
                  <a:pt x="205340" y="337191"/>
                </a:lnTo>
                <a:lnTo>
                  <a:pt x="170801" y="365297"/>
                </a:lnTo>
                <a:lnTo>
                  <a:pt x="170801" y="0"/>
                </a:lnTo>
                <a:close/>
              </a:path>
            </a:pathLst>
          </a:custGeom>
          <a:solidFill>
            <a:srgbClr val="00B0BD"/>
          </a:solidFill>
        </p:spPr>
        <p:txBody>
          <a:bodyPr wrap="square" lIns="0" tIns="0" rIns="0" bIns="0" rtlCol="0"/>
          <a:lstStyle/>
          <a:p>
            <a:pPr defTabSz="415869"/>
            <a:endParaRPr sz="819" kern="0">
              <a:solidFill>
                <a:sysClr val="windowText" lastClr="000000"/>
              </a:solidFill>
            </a:endParaRPr>
          </a:p>
        </p:txBody>
      </p:sp>
      <p:sp>
        <p:nvSpPr>
          <p:cNvPr id="5" name="object 5"/>
          <p:cNvSpPr/>
          <p:nvPr/>
        </p:nvSpPr>
        <p:spPr>
          <a:xfrm>
            <a:off x="948117" y="3238682"/>
            <a:ext cx="175012" cy="288510"/>
          </a:xfrm>
          <a:custGeom>
            <a:avLst/>
            <a:gdLst/>
            <a:ahLst/>
            <a:cxnLst/>
            <a:rect l="l" t="t" r="r" b="b"/>
            <a:pathLst>
              <a:path w="384810" h="634365">
                <a:moveTo>
                  <a:pt x="328942" y="0"/>
                </a:moveTo>
                <a:lnTo>
                  <a:pt x="279111" y="5376"/>
                </a:lnTo>
                <a:lnTo>
                  <a:pt x="232956" y="21191"/>
                </a:lnTo>
                <a:lnTo>
                  <a:pt x="191779" y="46970"/>
                </a:lnTo>
                <a:lnTo>
                  <a:pt x="156885" y="82238"/>
                </a:lnTo>
                <a:lnTo>
                  <a:pt x="156885" y="7601"/>
                </a:lnTo>
                <a:lnTo>
                  <a:pt x="0" y="7601"/>
                </a:lnTo>
                <a:lnTo>
                  <a:pt x="0" y="633865"/>
                </a:lnTo>
                <a:lnTo>
                  <a:pt x="170801" y="633865"/>
                </a:lnTo>
                <a:lnTo>
                  <a:pt x="170801" y="321382"/>
                </a:lnTo>
                <a:lnTo>
                  <a:pt x="176412" y="270186"/>
                </a:lnTo>
                <a:lnTo>
                  <a:pt x="192497" y="229011"/>
                </a:lnTo>
                <a:lnTo>
                  <a:pt x="217930" y="197538"/>
                </a:lnTo>
                <a:lnTo>
                  <a:pt x="251586" y="175451"/>
                </a:lnTo>
                <a:lnTo>
                  <a:pt x="292340" y="162431"/>
                </a:lnTo>
                <a:lnTo>
                  <a:pt x="339068" y="158162"/>
                </a:lnTo>
                <a:lnTo>
                  <a:pt x="384627" y="158162"/>
                </a:lnTo>
                <a:lnTo>
                  <a:pt x="384627" y="7601"/>
                </a:lnTo>
                <a:lnTo>
                  <a:pt x="372186" y="4276"/>
                </a:lnTo>
                <a:lnTo>
                  <a:pt x="359156" y="1900"/>
                </a:lnTo>
                <a:lnTo>
                  <a:pt x="344941" y="475"/>
                </a:lnTo>
                <a:lnTo>
                  <a:pt x="328942" y="0"/>
                </a:lnTo>
                <a:close/>
              </a:path>
            </a:pathLst>
          </a:custGeom>
          <a:solidFill>
            <a:srgbClr val="00B0BD"/>
          </a:solidFill>
        </p:spPr>
        <p:txBody>
          <a:bodyPr wrap="square" lIns="0" tIns="0" rIns="0" bIns="0" rtlCol="0"/>
          <a:lstStyle/>
          <a:p>
            <a:pPr defTabSz="415869"/>
            <a:endParaRPr sz="819" kern="0">
              <a:solidFill>
                <a:sysClr val="windowText" lastClr="000000"/>
              </a:solidFill>
            </a:endParaRPr>
          </a:p>
        </p:txBody>
      </p:sp>
      <p:sp>
        <p:nvSpPr>
          <p:cNvPr id="6" name="object 6"/>
          <p:cNvSpPr/>
          <p:nvPr/>
        </p:nvSpPr>
        <p:spPr>
          <a:xfrm>
            <a:off x="1285157" y="3235810"/>
            <a:ext cx="591748" cy="298329"/>
          </a:xfrm>
          <a:custGeom>
            <a:avLst/>
            <a:gdLst/>
            <a:ahLst/>
            <a:cxnLst/>
            <a:rect l="l" t="t" r="r" b="b"/>
            <a:pathLst>
              <a:path w="1301114" h="655954">
                <a:moveTo>
                  <a:pt x="676871" y="13919"/>
                </a:moveTo>
                <a:lnTo>
                  <a:pt x="495935" y="13919"/>
                </a:lnTo>
                <a:lnTo>
                  <a:pt x="337794" y="368185"/>
                </a:lnTo>
                <a:lnTo>
                  <a:pt x="179654" y="13919"/>
                </a:lnTo>
                <a:lnTo>
                  <a:pt x="0" y="13919"/>
                </a:lnTo>
                <a:lnTo>
                  <a:pt x="309968" y="641032"/>
                </a:lnTo>
                <a:lnTo>
                  <a:pt x="366890" y="641032"/>
                </a:lnTo>
                <a:lnTo>
                  <a:pt x="676871" y="13919"/>
                </a:lnTo>
                <a:close/>
              </a:path>
              <a:path w="1301114" h="655954">
                <a:moveTo>
                  <a:pt x="1300607" y="290982"/>
                </a:moveTo>
                <a:lnTo>
                  <a:pt x="1297101" y="243484"/>
                </a:lnTo>
                <a:lnTo>
                  <a:pt x="1286840" y="198539"/>
                </a:lnTo>
                <a:lnTo>
                  <a:pt x="1270177" y="156718"/>
                </a:lnTo>
                <a:lnTo>
                  <a:pt x="1258976" y="137896"/>
                </a:lnTo>
                <a:lnTo>
                  <a:pt x="1247495" y="118605"/>
                </a:lnTo>
                <a:lnTo>
                  <a:pt x="1219161" y="84759"/>
                </a:lnTo>
                <a:lnTo>
                  <a:pt x="1185557" y="55791"/>
                </a:lnTo>
                <a:lnTo>
                  <a:pt x="1147038" y="32245"/>
                </a:lnTo>
                <a:lnTo>
                  <a:pt x="1134872" y="27292"/>
                </a:lnTo>
                <a:lnTo>
                  <a:pt x="1134872" y="264426"/>
                </a:lnTo>
                <a:lnTo>
                  <a:pt x="850201" y="264426"/>
                </a:lnTo>
                <a:lnTo>
                  <a:pt x="871385" y="211569"/>
                </a:lnTo>
                <a:lnTo>
                  <a:pt x="904913" y="171754"/>
                </a:lnTo>
                <a:lnTo>
                  <a:pt x="948410" y="146646"/>
                </a:lnTo>
                <a:lnTo>
                  <a:pt x="999490" y="137896"/>
                </a:lnTo>
                <a:lnTo>
                  <a:pt x="1041133" y="143408"/>
                </a:lnTo>
                <a:lnTo>
                  <a:pt x="1077925" y="159486"/>
                </a:lnTo>
                <a:lnTo>
                  <a:pt x="1107440" y="185458"/>
                </a:lnTo>
                <a:lnTo>
                  <a:pt x="1127226" y="220662"/>
                </a:lnTo>
                <a:lnTo>
                  <a:pt x="1134872" y="264426"/>
                </a:lnTo>
                <a:lnTo>
                  <a:pt x="1134872" y="27292"/>
                </a:lnTo>
                <a:lnTo>
                  <a:pt x="1103998" y="14719"/>
                </a:lnTo>
                <a:lnTo>
                  <a:pt x="1056805" y="3771"/>
                </a:lnTo>
                <a:lnTo>
                  <a:pt x="1005814" y="0"/>
                </a:lnTo>
                <a:lnTo>
                  <a:pt x="956551" y="3467"/>
                </a:lnTo>
                <a:lnTo>
                  <a:pt x="909815" y="13576"/>
                </a:lnTo>
                <a:lnTo>
                  <a:pt x="866051" y="29845"/>
                </a:lnTo>
                <a:lnTo>
                  <a:pt x="825741" y="51841"/>
                </a:lnTo>
                <a:lnTo>
                  <a:pt x="789317" y="79108"/>
                </a:lnTo>
                <a:lnTo>
                  <a:pt x="757237" y="111175"/>
                </a:lnTo>
                <a:lnTo>
                  <a:pt x="729983" y="147599"/>
                </a:lnTo>
                <a:lnTo>
                  <a:pt x="707974" y="187921"/>
                </a:lnTo>
                <a:lnTo>
                  <a:pt x="691692" y="231686"/>
                </a:lnTo>
                <a:lnTo>
                  <a:pt x="681596" y="278422"/>
                </a:lnTo>
                <a:lnTo>
                  <a:pt x="678129" y="327698"/>
                </a:lnTo>
                <a:lnTo>
                  <a:pt x="681075" y="372948"/>
                </a:lnTo>
                <a:lnTo>
                  <a:pt x="689737" y="416102"/>
                </a:lnTo>
                <a:lnTo>
                  <a:pt x="703770" y="456806"/>
                </a:lnTo>
                <a:lnTo>
                  <a:pt x="722871" y="494728"/>
                </a:lnTo>
                <a:lnTo>
                  <a:pt x="746747" y="529513"/>
                </a:lnTo>
                <a:lnTo>
                  <a:pt x="775068" y="560781"/>
                </a:lnTo>
                <a:lnTo>
                  <a:pt x="807529" y="588213"/>
                </a:lnTo>
                <a:lnTo>
                  <a:pt x="843826" y="611454"/>
                </a:lnTo>
                <a:lnTo>
                  <a:pt x="883627" y="630135"/>
                </a:lnTo>
                <a:lnTo>
                  <a:pt x="926630" y="643902"/>
                </a:lnTo>
                <a:lnTo>
                  <a:pt x="972527" y="652437"/>
                </a:lnTo>
                <a:lnTo>
                  <a:pt x="1021003" y="655358"/>
                </a:lnTo>
                <a:lnTo>
                  <a:pt x="1077175" y="651332"/>
                </a:lnTo>
                <a:lnTo>
                  <a:pt x="1130312" y="639533"/>
                </a:lnTo>
                <a:lnTo>
                  <a:pt x="1180414" y="620382"/>
                </a:lnTo>
                <a:lnTo>
                  <a:pt x="1227480" y="594321"/>
                </a:lnTo>
                <a:lnTo>
                  <a:pt x="1271511" y="561759"/>
                </a:lnTo>
                <a:lnTo>
                  <a:pt x="1239164" y="508609"/>
                </a:lnTo>
                <a:lnTo>
                  <a:pt x="1200658" y="445350"/>
                </a:lnTo>
                <a:lnTo>
                  <a:pt x="1161630" y="471779"/>
                </a:lnTo>
                <a:lnTo>
                  <a:pt x="1120000" y="491693"/>
                </a:lnTo>
                <a:lnTo>
                  <a:pt x="1075042" y="504240"/>
                </a:lnTo>
                <a:lnTo>
                  <a:pt x="1026058" y="508609"/>
                </a:lnTo>
                <a:lnTo>
                  <a:pt x="974725" y="503377"/>
                </a:lnTo>
                <a:lnTo>
                  <a:pt x="930630" y="487921"/>
                </a:lnTo>
                <a:lnTo>
                  <a:pt x="894600" y="462699"/>
                </a:lnTo>
                <a:lnTo>
                  <a:pt x="867511" y="428129"/>
                </a:lnTo>
                <a:lnTo>
                  <a:pt x="850201" y="384632"/>
                </a:lnTo>
                <a:lnTo>
                  <a:pt x="1289215" y="384632"/>
                </a:lnTo>
                <a:lnTo>
                  <a:pt x="1293126" y="365899"/>
                </a:lnTo>
                <a:lnTo>
                  <a:pt x="1296809" y="343027"/>
                </a:lnTo>
                <a:lnTo>
                  <a:pt x="1299540" y="317538"/>
                </a:lnTo>
                <a:lnTo>
                  <a:pt x="1300607" y="290982"/>
                </a:lnTo>
                <a:close/>
              </a:path>
            </a:pathLst>
          </a:custGeom>
          <a:solidFill>
            <a:srgbClr val="00B0BD"/>
          </a:solidFill>
        </p:spPr>
        <p:txBody>
          <a:bodyPr wrap="square" lIns="0" tIns="0" rIns="0" bIns="0" rtlCol="0"/>
          <a:lstStyle/>
          <a:p>
            <a:pPr defTabSz="415869"/>
            <a:endParaRPr sz="819" kern="0">
              <a:solidFill>
                <a:sysClr val="windowText" lastClr="000000"/>
              </a:solidFill>
            </a:endParaRPr>
          </a:p>
        </p:txBody>
      </p:sp>
      <p:sp>
        <p:nvSpPr>
          <p:cNvPr id="7" name="object 7"/>
          <p:cNvSpPr/>
          <p:nvPr/>
        </p:nvSpPr>
        <p:spPr>
          <a:xfrm>
            <a:off x="1957623" y="3100189"/>
            <a:ext cx="77398" cy="427422"/>
          </a:xfrm>
          <a:custGeom>
            <a:avLst/>
            <a:gdLst/>
            <a:ahLst/>
            <a:cxnLst/>
            <a:rect l="l" t="t" r="r" b="b"/>
            <a:pathLst>
              <a:path w="170179" h="939800">
                <a:moveTo>
                  <a:pt x="169607" y="0"/>
                </a:moveTo>
                <a:lnTo>
                  <a:pt x="0" y="0"/>
                </a:lnTo>
                <a:lnTo>
                  <a:pt x="0" y="939636"/>
                </a:lnTo>
                <a:lnTo>
                  <a:pt x="169607" y="939636"/>
                </a:lnTo>
                <a:lnTo>
                  <a:pt x="169607" y="0"/>
                </a:lnTo>
                <a:close/>
              </a:path>
            </a:pathLst>
          </a:custGeom>
          <a:solidFill>
            <a:srgbClr val="263A79"/>
          </a:solidFill>
        </p:spPr>
        <p:txBody>
          <a:bodyPr wrap="square" lIns="0" tIns="0" rIns="0" bIns="0" rtlCol="0"/>
          <a:lstStyle/>
          <a:p>
            <a:pPr defTabSz="415869"/>
            <a:endParaRPr sz="819" kern="0">
              <a:solidFill>
                <a:sysClr val="windowText" lastClr="000000"/>
              </a:solidFill>
            </a:endParaRPr>
          </a:p>
        </p:txBody>
      </p:sp>
      <p:sp>
        <p:nvSpPr>
          <p:cNvPr id="8" name="object 8"/>
          <p:cNvSpPr/>
          <p:nvPr/>
        </p:nvSpPr>
        <p:spPr>
          <a:xfrm>
            <a:off x="2076441" y="3238444"/>
            <a:ext cx="745100" cy="296018"/>
          </a:xfrm>
          <a:custGeom>
            <a:avLst/>
            <a:gdLst/>
            <a:ahLst/>
            <a:cxnLst/>
            <a:rect l="l" t="t" r="r" b="b"/>
            <a:pathLst>
              <a:path w="1638300" h="650875">
                <a:moveTo>
                  <a:pt x="560298" y="266319"/>
                </a:moveTo>
                <a:lnTo>
                  <a:pt x="556374" y="210527"/>
                </a:lnTo>
                <a:lnTo>
                  <a:pt x="544918" y="161277"/>
                </a:lnTo>
                <a:lnTo>
                  <a:pt x="538734" y="146989"/>
                </a:lnTo>
                <a:lnTo>
                  <a:pt x="526427" y="118554"/>
                </a:lnTo>
                <a:lnTo>
                  <a:pt x="501345" y="82372"/>
                </a:lnTo>
                <a:lnTo>
                  <a:pt x="470166" y="52743"/>
                </a:lnTo>
                <a:lnTo>
                  <a:pt x="433362" y="29679"/>
                </a:lnTo>
                <a:lnTo>
                  <a:pt x="391414" y="13195"/>
                </a:lnTo>
                <a:lnTo>
                  <a:pt x="344792" y="3302"/>
                </a:lnTo>
                <a:lnTo>
                  <a:pt x="293979" y="0"/>
                </a:lnTo>
                <a:lnTo>
                  <a:pt x="240995" y="3467"/>
                </a:lnTo>
                <a:lnTo>
                  <a:pt x="191249" y="13957"/>
                </a:lnTo>
                <a:lnTo>
                  <a:pt x="144653" y="31559"/>
                </a:lnTo>
                <a:lnTo>
                  <a:pt x="101079" y="56388"/>
                </a:lnTo>
                <a:lnTo>
                  <a:pt x="60452" y="88544"/>
                </a:lnTo>
                <a:lnTo>
                  <a:pt x="22644" y="128130"/>
                </a:lnTo>
                <a:lnTo>
                  <a:pt x="110578" y="232410"/>
                </a:lnTo>
                <a:lnTo>
                  <a:pt x="148653" y="196265"/>
                </a:lnTo>
                <a:lnTo>
                  <a:pt x="187198" y="169443"/>
                </a:lnTo>
                <a:lnTo>
                  <a:pt x="228574" y="152742"/>
                </a:lnTo>
                <a:lnTo>
                  <a:pt x="275145" y="146989"/>
                </a:lnTo>
                <a:lnTo>
                  <a:pt x="325526" y="154520"/>
                </a:lnTo>
                <a:lnTo>
                  <a:pt x="361657" y="176187"/>
                </a:lnTo>
                <a:lnTo>
                  <a:pt x="383438" y="210578"/>
                </a:lnTo>
                <a:lnTo>
                  <a:pt x="390715" y="256286"/>
                </a:lnTo>
                <a:lnTo>
                  <a:pt x="390715" y="283921"/>
                </a:lnTo>
                <a:lnTo>
                  <a:pt x="390715" y="395719"/>
                </a:lnTo>
                <a:lnTo>
                  <a:pt x="390715" y="403250"/>
                </a:lnTo>
                <a:lnTo>
                  <a:pt x="380377" y="453224"/>
                </a:lnTo>
                <a:lnTo>
                  <a:pt x="352247" y="492137"/>
                </a:lnTo>
                <a:lnTo>
                  <a:pt x="310680" y="517385"/>
                </a:lnTo>
                <a:lnTo>
                  <a:pt x="260057" y="526376"/>
                </a:lnTo>
                <a:lnTo>
                  <a:pt x="223875" y="521779"/>
                </a:lnTo>
                <a:lnTo>
                  <a:pt x="195694" y="508457"/>
                </a:lnTo>
                <a:lnTo>
                  <a:pt x="177406" y="487133"/>
                </a:lnTo>
                <a:lnTo>
                  <a:pt x="170891" y="458508"/>
                </a:lnTo>
                <a:lnTo>
                  <a:pt x="176657" y="431215"/>
                </a:lnTo>
                <a:lnTo>
                  <a:pt x="193484" y="411581"/>
                </a:lnTo>
                <a:lnTo>
                  <a:pt x="220687" y="399707"/>
                </a:lnTo>
                <a:lnTo>
                  <a:pt x="257543" y="395719"/>
                </a:lnTo>
                <a:lnTo>
                  <a:pt x="390715" y="395719"/>
                </a:lnTo>
                <a:lnTo>
                  <a:pt x="390715" y="283921"/>
                </a:lnTo>
                <a:lnTo>
                  <a:pt x="234950" y="283921"/>
                </a:lnTo>
                <a:lnTo>
                  <a:pt x="176834" y="288010"/>
                </a:lnTo>
                <a:lnTo>
                  <a:pt x="125730" y="299999"/>
                </a:lnTo>
                <a:lnTo>
                  <a:pt x="82346" y="319519"/>
                </a:lnTo>
                <a:lnTo>
                  <a:pt x="47371" y="346151"/>
                </a:lnTo>
                <a:lnTo>
                  <a:pt x="21526" y="379501"/>
                </a:lnTo>
                <a:lnTo>
                  <a:pt x="5499" y="419188"/>
                </a:lnTo>
                <a:lnTo>
                  <a:pt x="0" y="464807"/>
                </a:lnTo>
                <a:lnTo>
                  <a:pt x="4775" y="508330"/>
                </a:lnTo>
                <a:lnTo>
                  <a:pt x="18859" y="547814"/>
                </a:lnTo>
                <a:lnTo>
                  <a:pt x="41833" y="582282"/>
                </a:lnTo>
                <a:lnTo>
                  <a:pt x="73317" y="610768"/>
                </a:lnTo>
                <a:lnTo>
                  <a:pt x="112915" y="632320"/>
                </a:lnTo>
                <a:lnTo>
                  <a:pt x="160223" y="645947"/>
                </a:lnTo>
                <a:lnTo>
                  <a:pt x="214845" y="650709"/>
                </a:lnTo>
                <a:lnTo>
                  <a:pt x="272224" y="645477"/>
                </a:lnTo>
                <a:lnTo>
                  <a:pt x="323354" y="630466"/>
                </a:lnTo>
                <a:lnTo>
                  <a:pt x="367652" y="606742"/>
                </a:lnTo>
                <a:lnTo>
                  <a:pt x="404533" y="575348"/>
                </a:lnTo>
                <a:lnTo>
                  <a:pt x="404533" y="635660"/>
                </a:lnTo>
                <a:lnTo>
                  <a:pt x="560298" y="635660"/>
                </a:lnTo>
                <a:lnTo>
                  <a:pt x="560298" y="575348"/>
                </a:lnTo>
                <a:lnTo>
                  <a:pt x="560298" y="526376"/>
                </a:lnTo>
                <a:lnTo>
                  <a:pt x="560298" y="395719"/>
                </a:lnTo>
                <a:lnTo>
                  <a:pt x="560298" y="266319"/>
                </a:lnTo>
                <a:close/>
              </a:path>
              <a:path w="1638300" h="650875">
                <a:moveTo>
                  <a:pt x="1638147" y="13817"/>
                </a:moveTo>
                <a:lnTo>
                  <a:pt x="1459750" y="13817"/>
                </a:lnTo>
                <a:lnTo>
                  <a:pt x="1315313" y="360527"/>
                </a:lnTo>
                <a:lnTo>
                  <a:pt x="1143190" y="12"/>
                </a:lnTo>
                <a:lnTo>
                  <a:pt x="1086662" y="12"/>
                </a:lnTo>
                <a:lnTo>
                  <a:pt x="917092" y="368084"/>
                </a:lnTo>
                <a:lnTo>
                  <a:pt x="770089" y="13817"/>
                </a:lnTo>
                <a:lnTo>
                  <a:pt x="591705" y="13817"/>
                </a:lnTo>
                <a:lnTo>
                  <a:pt x="880656" y="636397"/>
                </a:lnTo>
                <a:lnTo>
                  <a:pt x="935926" y="636397"/>
                </a:lnTo>
                <a:lnTo>
                  <a:pt x="1115555" y="279387"/>
                </a:lnTo>
                <a:lnTo>
                  <a:pt x="1293939" y="636397"/>
                </a:lnTo>
                <a:lnTo>
                  <a:pt x="1349222" y="636397"/>
                </a:lnTo>
                <a:lnTo>
                  <a:pt x="1638147" y="13817"/>
                </a:lnTo>
                <a:close/>
              </a:path>
            </a:pathLst>
          </a:custGeom>
          <a:solidFill>
            <a:srgbClr val="263A79"/>
          </a:solidFill>
        </p:spPr>
        <p:txBody>
          <a:bodyPr wrap="square" lIns="0" tIns="0" rIns="0" bIns="0" rtlCol="0"/>
          <a:lstStyle/>
          <a:p>
            <a:pPr defTabSz="415869"/>
            <a:endParaRPr sz="819" kern="0">
              <a:solidFill>
                <a:sysClr val="windowText" lastClr="000000"/>
              </a:solidFill>
            </a:endParaRPr>
          </a:p>
        </p:txBody>
      </p:sp>
      <p:grpSp>
        <p:nvGrpSpPr>
          <p:cNvPr id="9" name="object 9"/>
          <p:cNvGrpSpPr/>
          <p:nvPr/>
        </p:nvGrpSpPr>
        <p:grpSpPr>
          <a:xfrm>
            <a:off x="416321" y="3588473"/>
            <a:ext cx="424245" cy="115808"/>
            <a:chOff x="914686" y="7890209"/>
            <a:chExt cx="932815" cy="254635"/>
          </a:xfrm>
        </p:grpSpPr>
        <p:sp>
          <p:nvSpPr>
            <p:cNvPr id="10" name="object 10"/>
            <p:cNvSpPr/>
            <p:nvPr/>
          </p:nvSpPr>
          <p:spPr>
            <a:xfrm>
              <a:off x="914686" y="7973061"/>
              <a:ext cx="273050" cy="171450"/>
            </a:xfrm>
            <a:custGeom>
              <a:avLst/>
              <a:gdLst/>
              <a:ahLst/>
              <a:cxnLst/>
              <a:rect l="l" t="t" r="r" b="b"/>
              <a:pathLst>
                <a:path w="273050" h="171450">
                  <a:moveTo>
                    <a:pt x="142309" y="0"/>
                  </a:moveTo>
                  <a:lnTo>
                    <a:pt x="130278" y="0"/>
                  </a:lnTo>
                  <a:lnTo>
                    <a:pt x="80500" y="110918"/>
                  </a:lnTo>
                  <a:lnTo>
                    <a:pt x="37402" y="3675"/>
                  </a:lnTo>
                  <a:lnTo>
                    <a:pt x="0" y="3675"/>
                  </a:lnTo>
                  <a:lnTo>
                    <a:pt x="72825" y="171397"/>
                  </a:lnTo>
                  <a:lnTo>
                    <a:pt x="84856" y="171397"/>
                  </a:lnTo>
                  <a:lnTo>
                    <a:pt x="136309" y="62134"/>
                  </a:lnTo>
                  <a:lnTo>
                    <a:pt x="187742" y="171397"/>
                  </a:lnTo>
                  <a:lnTo>
                    <a:pt x="199774" y="171397"/>
                  </a:lnTo>
                  <a:lnTo>
                    <a:pt x="272609" y="3675"/>
                  </a:lnTo>
                  <a:lnTo>
                    <a:pt x="235186" y="3675"/>
                  </a:lnTo>
                  <a:lnTo>
                    <a:pt x="192768" y="109588"/>
                  </a:lnTo>
                  <a:lnTo>
                    <a:pt x="142309" y="0"/>
                  </a:lnTo>
                  <a:close/>
                </a:path>
              </a:pathLst>
            </a:custGeom>
            <a:solidFill>
              <a:srgbClr val="263A79"/>
            </a:solidFill>
          </p:spPr>
          <p:txBody>
            <a:bodyPr wrap="square" lIns="0" tIns="0" rIns="0" bIns="0" rtlCol="0"/>
            <a:lstStyle/>
            <a:p>
              <a:pPr defTabSz="415869"/>
              <a:endParaRPr sz="819" kern="0">
                <a:solidFill>
                  <a:sysClr val="windowText" lastClr="000000"/>
                </a:solidFill>
              </a:endParaRPr>
            </a:p>
          </p:txBody>
        </p:sp>
        <p:pic>
          <p:nvPicPr>
            <p:cNvPr id="11" name="object 11"/>
            <p:cNvPicPr/>
            <p:nvPr/>
          </p:nvPicPr>
          <p:blipFill>
            <a:blip r:embed="rId3" cstate="print"/>
            <a:stretch>
              <a:fillRect/>
            </a:stretch>
          </p:blipFill>
          <p:spPr>
            <a:xfrm>
              <a:off x="1212337" y="7890209"/>
              <a:ext cx="143335" cy="250568"/>
            </a:xfrm>
            <a:prstGeom prst="rect">
              <a:avLst/>
            </a:prstGeom>
          </p:spPr>
        </p:pic>
        <p:pic>
          <p:nvPicPr>
            <p:cNvPr id="12" name="object 12"/>
            <p:cNvPicPr/>
            <p:nvPr/>
          </p:nvPicPr>
          <p:blipFill>
            <a:blip r:embed="rId4" cstate="print"/>
            <a:stretch>
              <a:fillRect/>
            </a:stretch>
          </p:blipFill>
          <p:spPr>
            <a:xfrm>
              <a:off x="1387412" y="7973055"/>
              <a:ext cx="160686" cy="171408"/>
            </a:xfrm>
            <a:prstGeom prst="rect">
              <a:avLst/>
            </a:prstGeom>
          </p:spPr>
        </p:pic>
        <p:pic>
          <p:nvPicPr>
            <p:cNvPr id="13" name="object 13"/>
            <p:cNvPicPr/>
            <p:nvPr/>
          </p:nvPicPr>
          <p:blipFill>
            <a:blip r:embed="rId5" cstate="print"/>
            <a:stretch>
              <a:fillRect/>
            </a:stretch>
          </p:blipFill>
          <p:spPr>
            <a:xfrm>
              <a:off x="1581500" y="7973055"/>
              <a:ext cx="265604" cy="171408"/>
            </a:xfrm>
            <a:prstGeom prst="rect">
              <a:avLst/>
            </a:prstGeom>
          </p:spPr>
        </p:pic>
      </p:grpSp>
      <p:grpSp>
        <p:nvGrpSpPr>
          <p:cNvPr id="14" name="object 14"/>
          <p:cNvGrpSpPr/>
          <p:nvPr/>
        </p:nvGrpSpPr>
        <p:grpSpPr>
          <a:xfrm>
            <a:off x="895083" y="3588468"/>
            <a:ext cx="463233" cy="141512"/>
            <a:chOff x="1967372" y="7890199"/>
            <a:chExt cx="1018540" cy="311150"/>
          </a:xfrm>
        </p:grpSpPr>
        <p:pic>
          <p:nvPicPr>
            <p:cNvPr id="15" name="object 15"/>
            <p:cNvPicPr/>
            <p:nvPr/>
          </p:nvPicPr>
          <p:blipFill>
            <a:blip r:embed="rId6" cstate="print"/>
            <a:stretch>
              <a:fillRect/>
            </a:stretch>
          </p:blipFill>
          <p:spPr>
            <a:xfrm>
              <a:off x="1967372" y="7973059"/>
              <a:ext cx="170382" cy="227846"/>
            </a:xfrm>
            <a:prstGeom prst="rect">
              <a:avLst/>
            </a:prstGeom>
          </p:spPr>
        </p:pic>
        <p:pic>
          <p:nvPicPr>
            <p:cNvPr id="16" name="object 16"/>
            <p:cNvPicPr/>
            <p:nvPr/>
          </p:nvPicPr>
          <p:blipFill>
            <a:blip r:embed="rId7" cstate="print"/>
            <a:stretch>
              <a:fillRect/>
            </a:stretch>
          </p:blipFill>
          <p:spPr>
            <a:xfrm>
              <a:off x="2161149" y="7973055"/>
              <a:ext cx="160707" cy="171408"/>
            </a:xfrm>
            <a:prstGeom prst="rect">
              <a:avLst/>
            </a:prstGeom>
          </p:spPr>
        </p:pic>
        <p:pic>
          <p:nvPicPr>
            <p:cNvPr id="17" name="object 17"/>
            <p:cNvPicPr/>
            <p:nvPr/>
          </p:nvPicPr>
          <p:blipFill>
            <a:blip r:embed="rId8" cstate="print"/>
            <a:stretch>
              <a:fillRect/>
            </a:stretch>
          </p:blipFill>
          <p:spPr>
            <a:xfrm>
              <a:off x="2344901" y="7973051"/>
              <a:ext cx="173701" cy="171408"/>
            </a:xfrm>
            <a:prstGeom prst="rect">
              <a:avLst/>
            </a:prstGeom>
          </p:spPr>
        </p:pic>
        <p:pic>
          <p:nvPicPr>
            <p:cNvPr id="18" name="object 18"/>
            <p:cNvPicPr/>
            <p:nvPr/>
          </p:nvPicPr>
          <p:blipFill>
            <a:blip r:embed="rId9" cstate="print"/>
            <a:stretch>
              <a:fillRect/>
            </a:stretch>
          </p:blipFill>
          <p:spPr>
            <a:xfrm>
              <a:off x="2552022" y="7973059"/>
              <a:ext cx="170382" cy="227846"/>
            </a:xfrm>
            <a:prstGeom prst="rect">
              <a:avLst/>
            </a:prstGeom>
          </p:spPr>
        </p:pic>
        <p:sp>
          <p:nvSpPr>
            <p:cNvPr id="19" name="object 19"/>
            <p:cNvSpPr/>
            <p:nvPr/>
          </p:nvSpPr>
          <p:spPr>
            <a:xfrm>
              <a:off x="2756146" y="7890199"/>
              <a:ext cx="35560" cy="250825"/>
            </a:xfrm>
            <a:custGeom>
              <a:avLst/>
              <a:gdLst/>
              <a:ahLst/>
              <a:cxnLst/>
              <a:rect l="l" t="t" r="r" b="b"/>
              <a:pathLst>
                <a:path w="35560" h="250825">
                  <a:moveTo>
                    <a:pt x="35077" y="0"/>
                  </a:moveTo>
                  <a:lnTo>
                    <a:pt x="0" y="0"/>
                  </a:lnTo>
                  <a:lnTo>
                    <a:pt x="0" y="250589"/>
                  </a:lnTo>
                  <a:lnTo>
                    <a:pt x="35077" y="250589"/>
                  </a:lnTo>
                  <a:lnTo>
                    <a:pt x="35077" y="0"/>
                  </a:lnTo>
                  <a:close/>
                </a:path>
              </a:pathLst>
            </a:custGeom>
            <a:solidFill>
              <a:srgbClr val="263A79"/>
            </a:solidFill>
          </p:spPr>
          <p:txBody>
            <a:bodyPr wrap="square" lIns="0" tIns="0" rIns="0" bIns="0" rtlCol="0"/>
            <a:lstStyle/>
            <a:p>
              <a:pPr defTabSz="415869"/>
              <a:endParaRPr sz="819" kern="0">
                <a:solidFill>
                  <a:sysClr val="windowText" lastClr="000000"/>
                </a:solidFill>
              </a:endParaRPr>
            </a:p>
          </p:txBody>
        </p:sp>
        <p:pic>
          <p:nvPicPr>
            <p:cNvPr id="20" name="object 20"/>
            <p:cNvPicPr/>
            <p:nvPr/>
          </p:nvPicPr>
          <p:blipFill>
            <a:blip r:embed="rId10" cstate="print"/>
            <a:stretch>
              <a:fillRect/>
            </a:stretch>
          </p:blipFill>
          <p:spPr>
            <a:xfrm>
              <a:off x="2824974" y="7973055"/>
              <a:ext cx="160686" cy="171408"/>
            </a:xfrm>
            <a:prstGeom prst="rect">
              <a:avLst/>
            </a:prstGeom>
          </p:spPr>
        </p:pic>
      </p:grpSp>
      <p:grpSp>
        <p:nvGrpSpPr>
          <p:cNvPr id="21" name="object 21"/>
          <p:cNvGrpSpPr/>
          <p:nvPr/>
        </p:nvGrpSpPr>
        <p:grpSpPr>
          <a:xfrm>
            <a:off x="1412896" y="3608221"/>
            <a:ext cx="450815" cy="96170"/>
            <a:chOff x="3105920" y="7933632"/>
            <a:chExt cx="991235" cy="211454"/>
          </a:xfrm>
        </p:grpSpPr>
        <p:pic>
          <p:nvPicPr>
            <p:cNvPr id="22" name="object 22"/>
            <p:cNvPicPr/>
            <p:nvPr/>
          </p:nvPicPr>
          <p:blipFill>
            <a:blip r:embed="rId11" cstate="print"/>
            <a:stretch>
              <a:fillRect/>
            </a:stretch>
          </p:blipFill>
          <p:spPr>
            <a:xfrm>
              <a:off x="3105920" y="7973054"/>
              <a:ext cx="246233" cy="167722"/>
            </a:xfrm>
            <a:prstGeom prst="rect">
              <a:avLst/>
            </a:prstGeom>
          </p:spPr>
        </p:pic>
        <p:pic>
          <p:nvPicPr>
            <p:cNvPr id="23" name="object 23"/>
            <p:cNvPicPr/>
            <p:nvPr/>
          </p:nvPicPr>
          <p:blipFill>
            <a:blip r:embed="rId12" cstate="print"/>
            <a:stretch>
              <a:fillRect/>
            </a:stretch>
          </p:blipFill>
          <p:spPr>
            <a:xfrm>
              <a:off x="3382231" y="7973050"/>
              <a:ext cx="142309" cy="171418"/>
            </a:xfrm>
            <a:prstGeom prst="rect">
              <a:avLst/>
            </a:prstGeom>
          </p:spPr>
        </p:pic>
        <p:pic>
          <p:nvPicPr>
            <p:cNvPr id="24" name="object 24"/>
            <p:cNvPicPr/>
            <p:nvPr/>
          </p:nvPicPr>
          <p:blipFill>
            <a:blip r:embed="rId13" cstate="print"/>
            <a:stretch>
              <a:fillRect/>
            </a:stretch>
          </p:blipFill>
          <p:spPr>
            <a:xfrm>
              <a:off x="3547919" y="7933632"/>
              <a:ext cx="421622" cy="210832"/>
            </a:xfrm>
            <a:prstGeom prst="rect">
              <a:avLst/>
            </a:prstGeom>
          </p:spPr>
        </p:pic>
        <p:pic>
          <p:nvPicPr>
            <p:cNvPr id="25" name="object 25"/>
            <p:cNvPicPr/>
            <p:nvPr/>
          </p:nvPicPr>
          <p:blipFill>
            <a:blip r:embed="rId14" cstate="print"/>
            <a:stretch>
              <a:fillRect/>
            </a:stretch>
          </p:blipFill>
          <p:spPr>
            <a:xfrm>
              <a:off x="4002954" y="7975061"/>
              <a:ext cx="93871" cy="165722"/>
            </a:xfrm>
            <a:prstGeom prst="rect">
              <a:avLst/>
            </a:prstGeom>
          </p:spPr>
        </p:pic>
      </p:grpSp>
      <p:sp>
        <p:nvSpPr>
          <p:cNvPr id="26" name="object 26"/>
          <p:cNvSpPr/>
          <p:nvPr/>
        </p:nvSpPr>
        <p:spPr>
          <a:xfrm>
            <a:off x="1169746" y="3234516"/>
            <a:ext cx="77975" cy="293420"/>
          </a:xfrm>
          <a:custGeom>
            <a:avLst/>
            <a:gdLst/>
            <a:ahLst/>
            <a:cxnLst/>
            <a:rect l="l" t="t" r="r" b="b"/>
            <a:pathLst>
              <a:path w="171450" h="645159">
                <a:moveTo>
                  <a:pt x="85411" y="0"/>
                </a:moveTo>
                <a:lnTo>
                  <a:pt x="52173" y="6712"/>
                </a:lnTo>
                <a:lnTo>
                  <a:pt x="25024" y="25016"/>
                </a:lnTo>
                <a:lnTo>
                  <a:pt x="6714" y="52165"/>
                </a:lnTo>
                <a:lnTo>
                  <a:pt x="0" y="85411"/>
                </a:lnTo>
                <a:lnTo>
                  <a:pt x="0" y="644545"/>
                </a:lnTo>
                <a:lnTo>
                  <a:pt x="170822" y="644545"/>
                </a:lnTo>
                <a:lnTo>
                  <a:pt x="170822" y="85411"/>
                </a:lnTo>
                <a:lnTo>
                  <a:pt x="164110" y="52165"/>
                </a:lnTo>
                <a:lnTo>
                  <a:pt x="145805" y="25016"/>
                </a:lnTo>
                <a:lnTo>
                  <a:pt x="118656" y="6712"/>
                </a:lnTo>
                <a:lnTo>
                  <a:pt x="85411" y="0"/>
                </a:lnTo>
                <a:close/>
              </a:path>
            </a:pathLst>
          </a:custGeom>
          <a:solidFill>
            <a:srgbClr val="00B0BD"/>
          </a:solidFill>
        </p:spPr>
        <p:txBody>
          <a:bodyPr wrap="square" lIns="0" tIns="0" rIns="0" bIns="0" rtlCol="0"/>
          <a:lstStyle/>
          <a:p>
            <a:pPr defTabSz="415869"/>
            <a:endParaRPr sz="819" kern="0">
              <a:solidFill>
                <a:sysClr val="windowText" lastClr="000000"/>
              </a:solidFill>
            </a:endParaRPr>
          </a:p>
        </p:txBody>
      </p:sp>
      <p:grpSp>
        <p:nvGrpSpPr>
          <p:cNvPr id="28" name="object 28"/>
          <p:cNvGrpSpPr/>
          <p:nvPr/>
        </p:nvGrpSpPr>
        <p:grpSpPr>
          <a:xfrm>
            <a:off x="1068" y="1"/>
            <a:ext cx="9142828" cy="5143211"/>
            <a:chOff x="1642" y="0"/>
            <a:chExt cx="20102934" cy="11308715"/>
          </a:xfrm>
        </p:grpSpPr>
        <p:sp>
          <p:nvSpPr>
            <p:cNvPr id="29" name="object 29"/>
            <p:cNvSpPr>
              <a:spLocks noGrp="1" noRot="1" noMove="1" noResize="1" noEditPoints="1" noAdjustHandles="1" noChangeArrowheads="1" noChangeShapeType="1"/>
            </p:cNvSpPr>
            <p:nvPr/>
          </p:nvSpPr>
          <p:spPr>
            <a:xfrm>
              <a:off x="9298146" y="0"/>
              <a:ext cx="10806430" cy="11308715"/>
            </a:xfrm>
            <a:custGeom>
              <a:avLst/>
              <a:gdLst/>
              <a:ahLst/>
              <a:cxnLst/>
              <a:rect l="l" t="t" r="r" b="b"/>
              <a:pathLst>
                <a:path w="10806430" h="11308715">
                  <a:moveTo>
                    <a:pt x="10805943" y="0"/>
                  </a:moveTo>
                  <a:lnTo>
                    <a:pt x="0" y="0"/>
                  </a:lnTo>
                  <a:lnTo>
                    <a:pt x="0" y="11308556"/>
                  </a:lnTo>
                  <a:lnTo>
                    <a:pt x="10805943" y="11308556"/>
                  </a:lnTo>
                  <a:lnTo>
                    <a:pt x="10805943" y="0"/>
                  </a:lnTo>
                  <a:close/>
                </a:path>
              </a:pathLst>
            </a:custGeom>
            <a:solidFill>
              <a:srgbClr val="00B0BD"/>
            </a:solidFill>
          </p:spPr>
          <p:txBody>
            <a:bodyPr wrap="square" lIns="0" tIns="0" rIns="0" bIns="0" rtlCol="0"/>
            <a:lstStyle/>
            <a:p>
              <a:pPr defTabSz="415869"/>
              <a:endParaRPr sz="819" kern="0">
                <a:solidFill>
                  <a:sysClr val="windowText" lastClr="000000"/>
                </a:solidFill>
              </a:endParaRPr>
            </a:p>
          </p:txBody>
        </p:sp>
        <p:pic>
          <p:nvPicPr>
            <p:cNvPr id="30" name="object 30"/>
            <p:cNvPicPr/>
            <p:nvPr/>
          </p:nvPicPr>
          <p:blipFill>
            <a:blip r:embed="rId15">
              <a:extLst>
                <a:ext uri="{28A0092B-C50C-407E-A947-70E740481C1C}">
                  <a14:useLocalDpi xmlns:a14="http://schemas.microsoft.com/office/drawing/2010/main" val="0"/>
                </a:ext>
              </a:extLst>
            </a:blip>
            <a:srcRect/>
            <a:stretch/>
          </p:blipFill>
          <p:spPr>
            <a:xfrm>
              <a:off x="1642" y="0"/>
              <a:ext cx="9294862" cy="5308738"/>
            </a:xfrm>
            <a:prstGeom prst="rect">
              <a:avLst/>
            </a:prstGeom>
          </p:spPr>
        </p:pic>
      </p:grpSp>
      <p:sp>
        <p:nvSpPr>
          <p:cNvPr id="36" name="object 36"/>
          <p:cNvSpPr txBox="1">
            <a:spLocks noGrp="1"/>
          </p:cNvSpPr>
          <p:nvPr>
            <p:ph type="title"/>
          </p:nvPr>
        </p:nvSpPr>
        <p:spPr>
          <a:xfrm>
            <a:off x="4177699" y="454331"/>
            <a:ext cx="3658080" cy="698038"/>
          </a:xfrm>
          <a:prstGeom prst="rect">
            <a:avLst/>
          </a:prstGeom>
        </p:spPr>
        <p:txBody>
          <a:bodyPr vert="horz" wrap="square" lIns="0" tIns="5487" rIns="0" bIns="0" rtlCol="0" anchor="t">
            <a:spAutoFit/>
          </a:bodyPr>
          <a:lstStyle/>
          <a:p>
            <a:pPr marL="5715">
              <a:spcBef>
                <a:spcPts val="44"/>
              </a:spcBef>
            </a:pPr>
            <a:r>
              <a:rPr lang="en-US" sz="4500" spc="-57">
                <a:solidFill>
                  <a:srgbClr val="FFFFFF"/>
                </a:solidFill>
              </a:rPr>
              <a:t>Disclaimer</a:t>
            </a:r>
          </a:p>
        </p:txBody>
      </p:sp>
      <p:sp>
        <p:nvSpPr>
          <p:cNvPr id="37" name="object 37"/>
          <p:cNvSpPr txBox="1"/>
          <p:nvPr/>
        </p:nvSpPr>
        <p:spPr>
          <a:xfrm>
            <a:off x="4618309" y="1481300"/>
            <a:ext cx="4251777" cy="3237778"/>
          </a:xfrm>
          <a:prstGeom prst="rect">
            <a:avLst/>
          </a:prstGeom>
        </p:spPr>
        <p:txBody>
          <a:bodyPr vert="horz" wrap="square" lIns="0" tIns="6065" rIns="0" bIns="0" rtlCol="0" anchor="t">
            <a:spAutoFit/>
          </a:bodyPr>
          <a:lstStyle/>
          <a:p>
            <a:pPr marL="5715" defTabSz="415869">
              <a:spcBef>
                <a:spcPts val="48"/>
              </a:spcBef>
            </a:pPr>
            <a:r>
              <a:rPr lang="en-US" sz="1400" kern="0">
                <a:solidFill>
                  <a:srgbClr val="FFFFFF"/>
                </a:solidFill>
                <a:latin typeface="Cera Pro"/>
                <a:cs typeface="Cera Pro"/>
              </a:rPr>
              <a:t>Please note that the information contained in this presentation is provided for general informational purposes only. It does not constitute any form of legal or other professional advice, and you should not use it as a substitute for advice tailored to your specific circumstances.</a:t>
            </a:r>
          </a:p>
          <a:p>
            <a:pPr marL="5715" defTabSz="415869">
              <a:spcBef>
                <a:spcPts val="48"/>
              </a:spcBef>
            </a:pPr>
            <a:endParaRPr lang="en-US" sz="1400" kern="0">
              <a:solidFill>
                <a:srgbClr val="FFFFFF"/>
              </a:solidFill>
              <a:latin typeface="Cera Pro"/>
              <a:cs typeface="Cera Pro"/>
            </a:endParaRPr>
          </a:p>
          <a:p>
            <a:pPr marL="5715" defTabSz="415869">
              <a:spcBef>
                <a:spcPts val="48"/>
              </a:spcBef>
            </a:pPr>
            <a:r>
              <a:rPr lang="en-US" sz="1400" kern="0">
                <a:solidFill>
                  <a:srgbClr val="FFFFFF"/>
                </a:solidFill>
                <a:latin typeface="Cera Pro"/>
                <a:cs typeface="Cera Pro"/>
              </a:rPr>
              <a:t>We disclaim all and any liability for any actions you take (or omit to take) in reliance upon the contents of this presentation. </a:t>
            </a:r>
          </a:p>
          <a:p>
            <a:pPr marL="5715" defTabSz="415869">
              <a:spcBef>
                <a:spcPts val="48"/>
              </a:spcBef>
            </a:pPr>
            <a:endParaRPr lang="en-US" sz="1400" kern="0">
              <a:solidFill>
                <a:srgbClr val="FFFFFF"/>
              </a:solidFill>
              <a:latin typeface="Cera Pro"/>
              <a:cs typeface="Cera Pro"/>
            </a:endParaRPr>
          </a:p>
          <a:p>
            <a:pPr marL="5715" defTabSz="415869">
              <a:spcBef>
                <a:spcPts val="48"/>
              </a:spcBef>
            </a:pPr>
            <a:r>
              <a:rPr lang="en-US" sz="1400" kern="0">
                <a:solidFill>
                  <a:srgbClr val="FFFFFF"/>
                </a:solidFill>
                <a:latin typeface="Cera Pro"/>
                <a:cs typeface="Cera Pro"/>
              </a:rPr>
              <a:t>Our contact details are below should you wish to contact us for professional advice.</a:t>
            </a:r>
          </a:p>
          <a:p>
            <a:pPr marL="5715" defTabSz="415869">
              <a:spcBef>
                <a:spcPts val="48"/>
              </a:spcBef>
            </a:pPr>
            <a:endParaRPr lang="en-US" sz="1400" kern="0">
              <a:solidFill>
                <a:srgbClr val="FFFFFF"/>
              </a:solidFill>
              <a:latin typeface="Cera Pro"/>
              <a:cs typeface="Cera Pro"/>
            </a:endParaRPr>
          </a:p>
          <a:p>
            <a:pPr marL="5715" defTabSz="415869">
              <a:spcBef>
                <a:spcPts val="48"/>
              </a:spcBef>
            </a:pPr>
            <a:r>
              <a:rPr lang="en-US" sz="1400" kern="0">
                <a:solidFill>
                  <a:srgbClr val="FFFFFF"/>
                </a:solidFill>
                <a:latin typeface="Cera Pro"/>
                <a:cs typeface="Cera Pro"/>
              </a:rPr>
              <a:t>Jodie Hill, Jodie.hill@thrivelaw.co.uk</a:t>
            </a:r>
          </a:p>
        </p:txBody>
      </p:sp>
      <p:sp>
        <p:nvSpPr>
          <p:cNvPr id="32" name="object 27">
            <a:extLst>
              <a:ext uri="{FF2B5EF4-FFF2-40B4-BE49-F238E27FC236}">
                <a16:creationId xmlns:a16="http://schemas.microsoft.com/office/drawing/2014/main" id="{A901429D-31D5-BA17-9160-CD4FB2923C65}"/>
              </a:ext>
            </a:extLst>
          </p:cNvPr>
          <p:cNvSpPr txBox="1"/>
          <p:nvPr/>
        </p:nvSpPr>
        <p:spPr>
          <a:xfrm>
            <a:off x="373590" y="4433463"/>
            <a:ext cx="1669544" cy="488365"/>
          </a:xfrm>
          <a:prstGeom prst="rect">
            <a:avLst/>
          </a:prstGeom>
        </p:spPr>
        <p:txBody>
          <a:bodyPr vert="horz" wrap="square" lIns="0" tIns="5487" rIns="0" bIns="0" rtlCol="0">
            <a:spAutoFit/>
          </a:bodyPr>
          <a:lstStyle/>
          <a:p>
            <a:pPr marL="5776" marR="2311" defTabSz="415869">
              <a:lnSpc>
                <a:spcPct val="100400"/>
              </a:lnSpc>
              <a:spcBef>
                <a:spcPts val="44"/>
              </a:spcBef>
            </a:pPr>
            <a:r>
              <a:rPr lang="en-US" sz="1046" b="1" kern="0" spc="-9">
                <a:solidFill>
                  <a:srgbClr val="00B0BD"/>
                </a:solidFill>
                <a:latin typeface="Cera Pro"/>
                <a:cs typeface="Cera Pro"/>
              </a:rPr>
              <a:t>Thrive Law Leeds</a:t>
            </a:r>
          </a:p>
          <a:p>
            <a:pPr marL="5776" marR="2311" defTabSz="415869">
              <a:lnSpc>
                <a:spcPct val="100400"/>
              </a:lnSpc>
              <a:spcBef>
                <a:spcPts val="44"/>
              </a:spcBef>
            </a:pPr>
            <a:r>
              <a:rPr lang="en-US" sz="1046" b="1" kern="0" spc="-9">
                <a:solidFill>
                  <a:srgbClr val="00B0BD"/>
                </a:solidFill>
                <a:latin typeface="Cera Pro"/>
                <a:cs typeface="Cera Pro"/>
              </a:rPr>
              <a:t>Bank House, 27 King Street, Leeds, LS1 2HL</a:t>
            </a:r>
          </a:p>
        </p:txBody>
      </p:sp>
      <p:sp>
        <p:nvSpPr>
          <p:cNvPr id="33" name="object 27">
            <a:extLst>
              <a:ext uri="{FF2B5EF4-FFF2-40B4-BE49-F238E27FC236}">
                <a16:creationId xmlns:a16="http://schemas.microsoft.com/office/drawing/2014/main" id="{385E683E-E138-05FA-07FB-91CBEF8F0884}"/>
              </a:ext>
            </a:extLst>
          </p:cNvPr>
          <p:cNvSpPr txBox="1"/>
          <p:nvPr/>
        </p:nvSpPr>
        <p:spPr>
          <a:xfrm>
            <a:off x="2166259" y="4433463"/>
            <a:ext cx="1773510" cy="488365"/>
          </a:xfrm>
          <a:prstGeom prst="rect">
            <a:avLst/>
          </a:prstGeom>
        </p:spPr>
        <p:txBody>
          <a:bodyPr vert="horz" wrap="square" lIns="0" tIns="5487" rIns="0" bIns="0" rtlCol="0">
            <a:spAutoFit/>
          </a:bodyPr>
          <a:lstStyle/>
          <a:p>
            <a:pPr marL="5776" marR="2311" defTabSz="415869">
              <a:lnSpc>
                <a:spcPct val="100400"/>
              </a:lnSpc>
              <a:spcBef>
                <a:spcPts val="44"/>
              </a:spcBef>
            </a:pPr>
            <a:r>
              <a:rPr lang="en-US" sz="1046" b="1" kern="0" spc="-9">
                <a:solidFill>
                  <a:srgbClr val="00B0BD"/>
                </a:solidFill>
                <a:latin typeface="Cera Pro"/>
                <a:cs typeface="Cera Pro"/>
              </a:rPr>
              <a:t>Thrive Law London</a:t>
            </a:r>
          </a:p>
          <a:p>
            <a:pPr marL="5776" marR="2311" defTabSz="415869">
              <a:lnSpc>
                <a:spcPct val="100400"/>
              </a:lnSpc>
              <a:spcBef>
                <a:spcPts val="44"/>
              </a:spcBef>
            </a:pPr>
            <a:r>
              <a:rPr lang="en-US" sz="1046" b="1" kern="0" spc="-9">
                <a:solidFill>
                  <a:srgbClr val="00B0BD"/>
                </a:solidFill>
                <a:latin typeface="Cera Pro"/>
                <a:cs typeface="Cera Pro"/>
              </a:rPr>
              <a:t>85 Great Portland Street, 1st Floor, London, W1W 7LT</a:t>
            </a:r>
          </a:p>
        </p:txBody>
      </p:sp>
      <p:sp>
        <p:nvSpPr>
          <p:cNvPr id="40" name="object 27">
            <a:extLst>
              <a:ext uri="{FF2B5EF4-FFF2-40B4-BE49-F238E27FC236}">
                <a16:creationId xmlns:a16="http://schemas.microsoft.com/office/drawing/2014/main" id="{C25844A1-859A-EBCC-1E23-09CC0064C9D7}"/>
              </a:ext>
            </a:extLst>
          </p:cNvPr>
          <p:cNvSpPr txBox="1"/>
          <p:nvPr/>
        </p:nvSpPr>
        <p:spPr>
          <a:xfrm>
            <a:off x="365567" y="4054561"/>
            <a:ext cx="1669544" cy="327424"/>
          </a:xfrm>
          <a:prstGeom prst="rect">
            <a:avLst/>
          </a:prstGeom>
        </p:spPr>
        <p:txBody>
          <a:bodyPr vert="horz" wrap="square" lIns="0" tIns="5487" rIns="0" bIns="0" rtlCol="0">
            <a:spAutoFit/>
          </a:bodyPr>
          <a:lstStyle/>
          <a:p>
            <a:pPr marL="5776" marR="2311" defTabSz="415869">
              <a:lnSpc>
                <a:spcPct val="100400"/>
              </a:lnSpc>
              <a:spcBef>
                <a:spcPts val="44"/>
              </a:spcBef>
            </a:pPr>
            <a:r>
              <a:rPr sz="1046" b="1" kern="0" spc="-18">
                <a:solidFill>
                  <a:srgbClr val="00B0C3"/>
                </a:solidFill>
                <a:latin typeface="Cera Pro"/>
                <a:cs typeface="Cera Pro"/>
                <a:hlinkClick r:id="rId16">
                  <a:extLst>
                    <a:ext uri="{A12FA001-AC4F-418D-AE19-62706E023703}">
                      <ahyp:hlinkClr xmlns:ahyp="http://schemas.microsoft.com/office/drawing/2018/hyperlinkcolor" val="tx"/>
                    </a:ext>
                  </a:extLst>
                </a:hlinkClick>
              </a:rPr>
              <a:t>enquiries@thrivelaw.co.uk</a:t>
            </a:r>
            <a:r>
              <a:rPr sz="1046" b="1" kern="0" spc="-18">
                <a:solidFill>
                  <a:srgbClr val="00B0BD"/>
                </a:solidFill>
                <a:latin typeface="Cera Pro"/>
                <a:cs typeface="Cera Pro"/>
              </a:rPr>
              <a:t> </a:t>
            </a:r>
            <a:r>
              <a:rPr sz="1046" b="1" kern="0">
                <a:solidFill>
                  <a:srgbClr val="00B0BD"/>
                </a:solidFill>
                <a:latin typeface="Cera Pro"/>
                <a:cs typeface="Cera Pro"/>
              </a:rPr>
              <a:t>0113</a:t>
            </a:r>
            <a:r>
              <a:rPr sz="1046" b="1" kern="0" spc="-44">
                <a:solidFill>
                  <a:srgbClr val="00B0BD"/>
                </a:solidFill>
                <a:latin typeface="Cera Pro"/>
                <a:cs typeface="Cera Pro"/>
              </a:rPr>
              <a:t> </a:t>
            </a:r>
            <a:r>
              <a:rPr sz="1046" b="1" kern="0">
                <a:solidFill>
                  <a:srgbClr val="00B0BD"/>
                </a:solidFill>
                <a:latin typeface="Cera Pro"/>
                <a:cs typeface="Cera Pro"/>
              </a:rPr>
              <a:t>869</a:t>
            </a:r>
            <a:r>
              <a:rPr sz="1046" b="1" kern="0" spc="-41">
                <a:solidFill>
                  <a:srgbClr val="00B0BD"/>
                </a:solidFill>
                <a:latin typeface="Cera Pro"/>
                <a:cs typeface="Cera Pro"/>
              </a:rPr>
              <a:t> </a:t>
            </a:r>
            <a:r>
              <a:rPr sz="1046" b="1" kern="0" spc="-9">
                <a:solidFill>
                  <a:srgbClr val="00B0BD"/>
                </a:solidFill>
                <a:latin typeface="Cera Pro"/>
                <a:cs typeface="Cera Pro"/>
              </a:rPr>
              <a:t>8101</a:t>
            </a:r>
            <a:endParaRPr lang="en-GB" sz="1046" b="1" kern="0" spc="-9">
              <a:solidFill>
                <a:srgbClr val="00B0BD"/>
              </a:solidFill>
              <a:latin typeface="Cera Pro"/>
              <a:cs typeface="Cera Pro"/>
            </a:endParaRPr>
          </a:p>
        </p:txBody>
      </p:sp>
    </p:spTree>
    <p:extLst>
      <p:ext uri="{BB962C8B-B14F-4D97-AF65-F5344CB8AC3E}">
        <p14:creationId xmlns:p14="http://schemas.microsoft.com/office/powerpoint/2010/main" val="1652473357"/>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SLIDO_APP_VERSION" val="1.21.0.7607"/>
  <p:tag name="SLIDO_EVENT_SECTION_UUID" val="062a873d-80c2-472b-9199-d514c8705797"/>
  <p:tag name="SLIDO_EVENT_UUID" val="b0674766-a983-455a-aa45-654b048ecee9"/>
  <p:tag name="SLIDO_PRESENTATION_ID" val="60ffe12f-88df-4575-9ddb-1a56fa9c43d6"/>
</p:tagLst>
</file>

<file path=ppt/tags/tag2.xml><?xml version="1.0" encoding="utf-8"?>
<p:tagLst xmlns:a="http://schemas.openxmlformats.org/drawingml/2006/main" xmlns:r="http://schemas.openxmlformats.org/officeDocument/2006/relationships" xmlns:p="http://schemas.openxmlformats.org/presentationml/2006/main">
  <p:tag name="SLIDO_METADATA" val="eyJUaW1lc3RhbXAiOjE3ODIxMjE1NTJ9"/>
  <p:tag name="SLIDO_TYPE" val="SlidoJoining"/>
</p:tagLst>
</file>

<file path=ppt/tags/tag3.xml><?xml version="1.0" encoding="utf-8"?>
<p:tagLst xmlns:a="http://schemas.openxmlformats.org/drawingml/2006/main" xmlns:r="http://schemas.openxmlformats.org/officeDocument/2006/relationships" xmlns:p="http://schemas.openxmlformats.org/presentationml/2006/main">
  <p:tag name="SLIDO_ELEMENT" val="title"/>
</p:tagLst>
</file>

<file path=ppt/tags/tag4.xml><?xml version="1.0" encoding="utf-8"?>
<p:tagLst xmlns:a="http://schemas.openxmlformats.org/drawingml/2006/main" xmlns:r="http://schemas.openxmlformats.org/officeDocument/2006/relationships" xmlns:p="http://schemas.openxmlformats.org/presentationml/2006/main">
  <p:tag name="SLIDO_METADATA" val="eyJUaW1lc3RhbXAiOjE3ODU4NDQ0MjB9"/>
  <p:tag name="SLIDO_POLL_UUID" val="89a617c5-d743-4529-a300-d08f5c09ebaf"/>
  <p:tag name="SLIDO_TIMELINE" val="W3sicG9sbFF1ZXN0aW9uVXVpZCI6IjczMzA3YWZhLTRmODItNDFhZC1hNGJiLTcxYzFiMjUwMmY3MCIsInNob3dSZXN1bHRzIjp0cnVlLCJzaG93Q29ycmVjdEFuc3dlcnMiOmZhbHNlLCJ2b3RpbmdMb2NrZWQiOmZhbHNlfV0="/>
  <p:tag name="SLIDO_TYPE" val="SlidoPoll"/>
</p:tagLst>
</file>

<file path=ppt/tags/tag5.xml><?xml version="1.0" encoding="utf-8"?>
<p:tagLst xmlns:a="http://schemas.openxmlformats.org/drawingml/2006/main" xmlns:r="http://schemas.openxmlformats.org/officeDocument/2006/relationships" xmlns:p="http://schemas.openxmlformats.org/presentationml/2006/main">
  <p:tag name="INTERACTION_TYPE" val="MultipleChoice"/>
  <p:tag name="SLIDO_ELEMENT" val="interaction_image"/>
</p:tagLst>
</file>

<file path=ppt/tags/tag6.xml><?xml version="1.0" encoding="utf-8"?>
<p:tagLst xmlns:a="http://schemas.openxmlformats.org/drawingml/2006/main" xmlns:r="http://schemas.openxmlformats.org/officeDocument/2006/relationships" xmlns:p="http://schemas.openxmlformats.org/presentationml/2006/main">
  <p:tag name="SLIDO_ELEMENT" val="title"/>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era Pro"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era Pro"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CC094BF92E2776449424CB152E639733" ma:contentTypeVersion="14" ma:contentTypeDescription="Create a new document." ma:contentTypeScope="" ma:versionID="4e1333d73833b30dd2aba23f2b456436">
  <xsd:schema xmlns:xsd="http://www.w3.org/2001/XMLSchema" xmlns:xs="http://www.w3.org/2001/XMLSchema" xmlns:p="http://schemas.microsoft.com/office/2006/metadata/properties" xmlns:ns2="22f2c059-1827-449f-976a-b3b07259cc6c" xmlns:ns3="542c062d-d21f-4487-a260-400d0b88d359" targetNamespace="http://schemas.microsoft.com/office/2006/metadata/properties" ma:root="true" ma:fieldsID="ef00cc063cb57707d2df4de5fa7ce46e" ns2:_="" ns3:_="">
    <xsd:import namespace="22f2c059-1827-449f-976a-b3b07259cc6c"/>
    <xsd:import namespace="542c062d-d21f-4487-a260-400d0b88d359"/>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3:TaxCatchAll" minOccurs="0"/>
                <xsd:element ref="ns2:MediaServiceDateTaken" minOccurs="0"/>
                <xsd:element ref="ns2:MediaServiceGenerationTime" minOccurs="0"/>
                <xsd:element ref="ns2:MediaServiceEventHashCode" minOccurs="0"/>
                <xsd:element ref="ns2:MediaServiceOCR" minOccurs="0"/>
                <xsd:element ref="ns2:MediaLengthInSeconds" minOccurs="0"/>
                <xsd:element ref="ns2:MediaServiceBillingMetadata"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2f2c059-1827-449f-976a-b3b07259cc6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36ba5c73-2a3b-478b-98c4-d3658dbe7ec6"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LengthInSeconds" ma:index="19" nillable="true" ma:displayName="MediaLengthInSeconds" ma:hidden="true" ma:internalName="MediaLengthInSeconds" ma:readOnly="true">
      <xsd:simpleType>
        <xsd:restriction base="dms:Unknown"/>
      </xsd:simpleType>
    </xsd:element>
    <xsd:element name="MediaServiceBillingMetadata" ma:index="20" nillable="true" ma:displayName="MediaServiceBillingMetadata" ma:hidden="true" ma:internalName="MediaServiceBillingMetadata" ma:readOnly="true">
      <xsd:simpleType>
        <xsd:restriction base="dms:Note"/>
      </xsd:simpleType>
    </xsd:element>
    <xsd:element name="MediaServiceLocation" ma:index="21"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542c062d-d21f-4487-a260-400d0b88d359"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6885eb56-dd64-4904-b8bd-28ba233b0be4}" ma:internalName="TaxCatchAll" ma:showField="CatchAllData" ma:web="542c062d-d21f-4487-a260-400d0b88d35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22f2c059-1827-449f-976a-b3b07259cc6c">
      <Terms xmlns="http://schemas.microsoft.com/office/infopath/2007/PartnerControls"/>
    </lcf76f155ced4ddcb4097134ff3c332f>
    <TaxCatchAll xmlns="542c062d-d21f-4487-a260-400d0b88d359" xsi:nil="true"/>
  </documentManagement>
</p:properties>
</file>

<file path=customXml/itemProps1.xml><?xml version="1.0" encoding="utf-8"?>
<ds:datastoreItem xmlns:ds="http://schemas.openxmlformats.org/officeDocument/2006/customXml" ds:itemID="{A3F575B7-200E-48DF-9535-8CBBD864B57F}"/>
</file>

<file path=customXml/itemProps2.xml><?xml version="1.0" encoding="utf-8"?>
<ds:datastoreItem xmlns:ds="http://schemas.openxmlformats.org/officeDocument/2006/customXml" ds:itemID="{C3B82619-1D35-4BE9-810A-BD9EA3312B3B}"/>
</file>

<file path=customXml/itemProps3.xml><?xml version="1.0" encoding="utf-8"?>
<ds:datastoreItem xmlns:ds="http://schemas.openxmlformats.org/officeDocument/2006/customXml" ds:itemID="{60C52126-B86F-48CA-94E6-FEF65B6D9DC3}"/>
</file>

<file path=docProps/app.xml><?xml version="1.0" encoding="utf-8"?>
<Properties xmlns="http://schemas.openxmlformats.org/officeDocument/2006/extended-properties" xmlns:vt="http://schemas.openxmlformats.org/officeDocument/2006/docPropsVTypes">
  <Application>Microsoft Office PowerPoint</Application>
  <PresentationFormat>On-screen Show (16:9)</PresentationFormat>
  <Slides>23</Slides>
  <Notes>22</Notes>
  <HiddenSlides>0</HiddenSlides>
  <ScaleCrop>false</ScaleCrop>
  <HeadingPairs>
    <vt:vector size="4" baseType="variant">
      <vt:variant>
        <vt:lpstr>Theme</vt:lpstr>
      </vt:variant>
      <vt:variant>
        <vt:i4>1</vt:i4>
      </vt:variant>
      <vt:variant>
        <vt:lpstr>Slide Titles</vt:lpstr>
      </vt:variant>
      <vt:variant>
        <vt:i4>23</vt:i4>
      </vt:variant>
    </vt:vector>
  </HeadingPairs>
  <TitlesOfParts>
    <vt:vector size="24"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Thank You</vt:lpstr>
      <vt:lpstr>Disclaimer</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How to Dismiss Fairly in 2027 – Thrive Law Webinar</dc:title>
  <dc:subject>PptxGenJS Presentation</dc:subject>
  <dc:creator>PptxGenJS</dc:creator>
  <cp:revision>1</cp:revision>
  <dcterms:created xsi:type="dcterms:W3CDTF">2026-05-11T09:45:16Z</dcterms:created>
  <dcterms:modified xsi:type="dcterms:W3CDTF">2026-09-02T12:40:19Z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0x010100CC094BF92E2776449424CB152E639733</vt:lpwstr>
  </property>
</Properties>
</file>